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1148" r:id="rId2"/>
    <p:sldId id="1149" r:id="rId3"/>
    <p:sldId id="1150" r:id="rId4"/>
    <p:sldId id="1151" r:id="rId5"/>
    <p:sldId id="1152" r:id="rId6"/>
    <p:sldId id="1153" r:id="rId7"/>
    <p:sldId id="1154" r:id="rId8"/>
    <p:sldId id="1155" r:id="rId9"/>
    <p:sldId id="1156" r:id="rId10"/>
    <p:sldId id="1157" r:id="rId11"/>
    <p:sldId id="1158" r:id="rId12"/>
    <p:sldId id="1159" r:id="rId13"/>
    <p:sldId id="1160" r:id="rId14"/>
    <p:sldId id="116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0190E6-22A3-AF4F-B045-8E3579719E2E}">
          <p14:sldIdLst>
            <p14:sldId id="1148"/>
            <p14:sldId id="1149"/>
            <p14:sldId id="1150"/>
            <p14:sldId id="1151"/>
            <p14:sldId id="1152"/>
            <p14:sldId id="1153"/>
            <p14:sldId id="1154"/>
            <p14:sldId id="1155"/>
            <p14:sldId id="1156"/>
            <p14:sldId id="1157"/>
            <p14:sldId id="1158"/>
            <p14:sldId id="1159"/>
            <p14:sldId id="1160"/>
            <p14:sldId id="116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ADCF"/>
    <a:srgbClr val="DB1F5A"/>
    <a:srgbClr val="FECF5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59"/>
    <p:restoredTop sz="96341"/>
  </p:normalViewPr>
  <p:slideViewPr>
    <p:cSldViewPr snapToGrid="0" snapToObjects="1">
      <p:cViewPr varScale="1">
        <p:scale>
          <a:sx n="116" d="100"/>
          <a:sy n="116" d="100"/>
        </p:scale>
        <p:origin x="732" y="10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160726-F71E-214F-8DA2-14DDC280A9BD}" type="datetimeFigureOut">
              <a:rPr lang="en-US" smtClean="0"/>
              <a:t>5/22/2019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0AD482-8888-3043-8205-770E43BFA3D7}" type="slidenum">
              <a:rPr lang="en-US" smtClean="0"/>
              <a:t>‹#›</a:t>
            </a:fld>
            <a:endParaRPr lang="en-US"/>
          </a:p>
        </p:txBody>
      </p:sp>
    </p:spTree>
    <p:extLst>
      <p:ext uri="{BB962C8B-B14F-4D97-AF65-F5344CB8AC3E}">
        <p14:creationId xmlns:p14="http://schemas.microsoft.com/office/powerpoint/2010/main" val="3096197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C81E580-B7EE-9246-92DB-CD45F70FC603}"/>
              </a:ext>
            </a:extLst>
          </p:cNvPr>
          <p:cNvPicPr>
            <a:picLocks noChangeAspect="1"/>
          </p:cNvPicPr>
          <p:nvPr userDrawn="1"/>
        </p:nvPicPr>
        <p:blipFill rotWithShape="1">
          <a:blip r:embed="rId2"/>
          <a:srcRect b="636"/>
          <a:stretch/>
        </p:blipFill>
        <p:spPr>
          <a:xfrm>
            <a:off x="0" y="0"/>
            <a:ext cx="12192000" cy="6858000"/>
          </a:xfrm>
          <a:prstGeom prst="rect">
            <a:avLst/>
          </a:prstGeom>
        </p:spPr>
      </p:pic>
      <p:sp>
        <p:nvSpPr>
          <p:cNvPr id="9" name="Text Placeholder 9">
            <a:extLst>
              <a:ext uri="{FF2B5EF4-FFF2-40B4-BE49-F238E27FC236}">
                <a16:creationId xmlns:a16="http://schemas.microsoft.com/office/drawing/2014/main" xmlns="" id="{2A627A4F-6E9B-2C46-ACE4-A9B86759BEC1}"/>
              </a:ext>
            </a:extLst>
          </p:cNvPr>
          <p:cNvSpPr>
            <a:spLocks noGrp="1"/>
          </p:cNvSpPr>
          <p:nvPr>
            <p:ph type="body" sz="quarter" idx="10" hasCustomPrompt="1"/>
          </p:nvPr>
        </p:nvSpPr>
        <p:spPr>
          <a:xfrm>
            <a:off x="916180" y="4752072"/>
            <a:ext cx="5993905" cy="974276"/>
          </a:xfrm>
          <a:prstGeom prst="rect">
            <a:avLst/>
          </a:prstGeom>
        </p:spPr>
        <p:txBody>
          <a:bodyPr lIns="0" rIns="0" anchor="b"/>
          <a:lstStyle>
            <a:lvl1pPr marL="0" indent="0">
              <a:buNone/>
              <a:defRPr sz="2400">
                <a:solidFill>
                  <a:schemeClr val="bg1"/>
                </a:solidFill>
                <a:latin typeface="Nexa Bold" panose="02000000000000000000" pitchFamily="2" charset="77"/>
              </a:defRPr>
            </a:lvl1pPr>
          </a:lstStyle>
          <a:p>
            <a:pPr lvl="0"/>
            <a:r>
              <a:rPr lang="en-US" dirty="0"/>
              <a:t>Group name</a:t>
            </a:r>
          </a:p>
        </p:txBody>
      </p:sp>
      <p:sp>
        <p:nvSpPr>
          <p:cNvPr id="11" name="Text Placeholder 16">
            <a:extLst>
              <a:ext uri="{FF2B5EF4-FFF2-40B4-BE49-F238E27FC236}">
                <a16:creationId xmlns:a16="http://schemas.microsoft.com/office/drawing/2014/main" xmlns="" id="{030E61CF-2DB4-B44B-A9B8-E7207496DAA0}"/>
              </a:ext>
            </a:extLst>
          </p:cNvPr>
          <p:cNvSpPr>
            <a:spLocks noGrp="1"/>
          </p:cNvSpPr>
          <p:nvPr>
            <p:ph type="body" sz="quarter" idx="11" hasCustomPrompt="1"/>
          </p:nvPr>
        </p:nvSpPr>
        <p:spPr>
          <a:xfrm>
            <a:off x="916180" y="5846014"/>
            <a:ext cx="5993905" cy="451076"/>
          </a:xfrm>
          <a:prstGeom prst="rect">
            <a:avLst/>
          </a:prstGeom>
        </p:spPr>
        <p:txBody>
          <a:bodyPr lIns="0" rIns="0"/>
          <a:lstStyle>
            <a:lvl1pPr marL="0" indent="0">
              <a:buNone/>
              <a:defRPr sz="1600">
                <a:solidFill>
                  <a:schemeClr val="bg1"/>
                </a:solidFill>
                <a:latin typeface="Nexa Light" panose="02000000000000000000" pitchFamily="2" charset="77"/>
              </a:defRPr>
            </a:lvl1pPr>
            <a:lvl2pPr>
              <a:defRPr sz="1800">
                <a:solidFill>
                  <a:schemeClr val="bg1"/>
                </a:solidFill>
                <a:latin typeface="Nexa Light" panose="02000000000000000000" pitchFamily="2" charset="77"/>
              </a:defRPr>
            </a:lvl2pPr>
            <a:lvl3pPr>
              <a:defRPr sz="1600">
                <a:solidFill>
                  <a:schemeClr val="bg1"/>
                </a:solidFill>
                <a:latin typeface="Nexa Light" panose="02000000000000000000" pitchFamily="2" charset="77"/>
              </a:defRPr>
            </a:lvl3pPr>
            <a:lvl4pPr>
              <a:defRPr sz="1400">
                <a:solidFill>
                  <a:schemeClr val="bg1"/>
                </a:solidFill>
                <a:latin typeface="Nexa Light" panose="02000000000000000000" pitchFamily="2" charset="77"/>
              </a:defRPr>
            </a:lvl4pPr>
            <a:lvl5pPr>
              <a:defRPr sz="1400">
                <a:solidFill>
                  <a:schemeClr val="bg1"/>
                </a:solidFill>
                <a:latin typeface="Nexa Light" panose="02000000000000000000" pitchFamily="2" charset="77"/>
              </a:defRPr>
            </a:lvl5pPr>
          </a:lstStyle>
          <a:p>
            <a:pPr lvl="0"/>
            <a:r>
              <a:rPr lang="en-US" dirty="0"/>
              <a:t>Date</a:t>
            </a:r>
          </a:p>
        </p:txBody>
      </p:sp>
    </p:spTree>
    <p:extLst>
      <p:ext uri="{BB962C8B-B14F-4D97-AF65-F5344CB8AC3E}">
        <p14:creationId xmlns:p14="http://schemas.microsoft.com/office/powerpoint/2010/main" val="259047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a-logo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1ECACD9-932E-A14C-A78F-3DE1F968B2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xmlns="" id="{234AC0A7-1563-9D4A-9CF2-C56D0A4A2EAF}"/>
              </a:ext>
            </a:extLst>
          </p:cNvPr>
          <p:cNvSpPr>
            <a:spLocks noGrp="1"/>
          </p:cNvSpPr>
          <p:nvPr>
            <p:ph type="sldNum" sz="quarter" idx="10"/>
          </p:nvPr>
        </p:nvSpPr>
        <p:spPr/>
        <p:txBody>
          <a:bodyPr/>
          <a:lstStyle/>
          <a:p>
            <a:fld id="{B11DF926-6F1D-1D46-B8D5-CEBFC93F56F7}" type="slidenum">
              <a:rPr lang="en-US" smtClean="0"/>
              <a:pPr/>
              <a:t>‹#›</a:t>
            </a:fld>
            <a:endParaRPr lang="en-US"/>
          </a:p>
        </p:txBody>
      </p:sp>
    </p:spTree>
    <p:extLst>
      <p:ext uri="{BB962C8B-B14F-4D97-AF65-F5344CB8AC3E}">
        <p14:creationId xmlns:p14="http://schemas.microsoft.com/office/powerpoint/2010/main" val="360469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a-case-stud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B37DBEC-076C-B44B-B846-A61901E6386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Slide Number Placeholder 12">
            <a:extLst>
              <a:ext uri="{FF2B5EF4-FFF2-40B4-BE49-F238E27FC236}">
                <a16:creationId xmlns:a16="http://schemas.microsoft.com/office/drawing/2014/main" xmlns="" id="{CAF4E3C4-1084-2C4E-8677-60F1A9B10B92}"/>
              </a:ext>
            </a:extLst>
          </p:cNvPr>
          <p:cNvSpPr>
            <a:spLocks noGrp="1"/>
          </p:cNvSpPr>
          <p:nvPr>
            <p:ph type="sldNum" sz="quarter" idx="11"/>
          </p:nvPr>
        </p:nvSpPr>
        <p:spPr/>
        <p:txBody>
          <a:bodyPr/>
          <a:lstStyle/>
          <a:p>
            <a:fld id="{B11DF926-6F1D-1D46-B8D5-CEBFC93F56F7}" type="slidenum">
              <a:rPr lang="en-US" smtClean="0"/>
              <a:pPr/>
              <a:t>‹#›</a:t>
            </a:fld>
            <a:endParaRPr lang="en-US"/>
          </a:p>
        </p:txBody>
      </p:sp>
    </p:spTree>
    <p:extLst>
      <p:ext uri="{BB962C8B-B14F-4D97-AF65-F5344CB8AC3E}">
        <p14:creationId xmlns:p14="http://schemas.microsoft.com/office/powerpoint/2010/main" val="308574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n-sta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0FE7F5D-72DA-E14D-AE8A-03F745A62A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xmlns="" id="{234AC0A7-1563-9D4A-9CF2-C56D0A4A2EAF}"/>
              </a:ext>
            </a:extLst>
          </p:cNvPr>
          <p:cNvSpPr>
            <a:spLocks noGrp="1"/>
          </p:cNvSpPr>
          <p:nvPr>
            <p:ph type="sldNum" sz="quarter" idx="10"/>
          </p:nvPr>
        </p:nvSpPr>
        <p:spPr/>
        <p:txBody>
          <a:bodyPr/>
          <a:lstStyle>
            <a:lvl1pPr>
              <a:defRPr>
                <a:solidFill>
                  <a:schemeClr val="tx1"/>
                </a:solidFill>
              </a:defRPr>
            </a:lvl1pPr>
          </a:lstStyle>
          <a:p>
            <a:fld id="{B11DF926-6F1D-1D46-B8D5-CEBFC93F56F7}" type="slidenum">
              <a:rPr lang="en-US" smtClean="0"/>
              <a:pPr/>
              <a:t>‹#›</a:t>
            </a:fld>
            <a:endParaRPr lang="en-US"/>
          </a:p>
        </p:txBody>
      </p:sp>
    </p:spTree>
    <p:extLst>
      <p:ext uri="{BB962C8B-B14F-4D97-AF65-F5344CB8AC3E}">
        <p14:creationId xmlns:p14="http://schemas.microsoft.com/office/powerpoint/2010/main" val="317996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r-purpos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88CC016-B3FA-D847-A530-51642BB75082}"/>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Slide Number Placeholder 2">
            <a:extLst>
              <a:ext uri="{FF2B5EF4-FFF2-40B4-BE49-F238E27FC236}">
                <a16:creationId xmlns:a16="http://schemas.microsoft.com/office/drawing/2014/main" xmlns="" id="{234AC0A7-1563-9D4A-9CF2-C56D0A4A2EAF}"/>
              </a:ext>
            </a:extLst>
          </p:cNvPr>
          <p:cNvSpPr>
            <a:spLocks noGrp="1"/>
          </p:cNvSpPr>
          <p:nvPr>
            <p:ph type="sldNum" sz="quarter" idx="10"/>
          </p:nvPr>
        </p:nvSpPr>
        <p:spPr/>
        <p:txBody>
          <a:bodyPr/>
          <a:lstStyle/>
          <a:p>
            <a:fld id="{B11DF926-6F1D-1D46-B8D5-CEBFC93F56F7}" type="slidenum">
              <a:rPr lang="en-US" smtClean="0"/>
              <a:pPr/>
              <a:t>‹#›</a:t>
            </a:fld>
            <a:endParaRPr lang="en-US"/>
          </a:p>
        </p:txBody>
      </p:sp>
    </p:spTree>
    <p:extLst>
      <p:ext uri="{BB962C8B-B14F-4D97-AF65-F5344CB8AC3E}">
        <p14:creationId xmlns:p14="http://schemas.microsoft.com/office/powerpoint/2010/main" val="370599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slide-gener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299E3DB-9B38-5346-A5F6-264AF34F8ECD}"/>
              </a:ext>
            </a:extLst>
          </p:cNvPr>
          <p:cNvPicPr>
            <a:picLocks noChangeAspect="1"/>
          </p:cNvPicPr>
          <p:nvPr userDrawn="1"/>
        </p:nvPicPr>
        <p:blipFill rotWithShape="1">
          <a:blip r:embed="rId2"/>
          <a:srcRect r="3715"/>
          <a:stretch/>
        </p:blipFill>
        <p:spPr>
          <a:xfrm>
            <a:off x="0" y="-3897"/>
            <a:ext cx="12192000" cy="6902977"/>
          </a:xfrm>
          <a:prstGeom prst="rect">
            <a:avLst/>
          </a:prstGeom>
        </p:spPr>
      </p:pic>
      <p:sp>
        <p:nvSpPr>
          <p:cNvPr id="5" name="Rectangle 4">
            <a:extLst>
              <a:ext uri="{FF2B5EF4-FFF2-40B4-BE49-F238E27FC236}">
                <a16:creationId xmlns:a16="http://schemas.microsoft.com/office/drawing/2014/main" xmlns="" id="{E3731090-C5FB-E04B-A7C3-4B8F5FC24DD8}"/>
              </a:ext>
            </a:extLst>
          </p:cNvPr>
          <p:cNvSpPr/>
          <p:nvPr userDrawn="1"/>
        </p:nvSpPr>
        <p:spPr>
          <a:xfrm>
            <a:off x="878804" y="4915829"/>
            <a:ext cx="5898801" cy="600164"/>
          </a:xfrm>
          <a:prstGeom prst="rect">
            <a:avLst/>
          </a:prstGeom>
        </p:spPr>
        <p:txBody>
          <a:bodyPr wrap="square" lIns="0" rIns="0">
            <a:spAutoFit/>
          </a:bodyPr>
          <a:lstStyle/>
          <a:p>
            <a:pPr>
              <a:lnSpc>
                <a:spcPct val="150000"/>
              </a:lnSpc>
              <a:buSzPct val="125000"/>
            </a:pPr>
            <a:r>
              <a:rPr lang="en-US" sz="2400" dirty="0">
                <a:solidFill>
                  <a:schemeClr val="bg1"/>
                </a:solidFill>
                <a:latin typeface="Nexa Light" panose="02000000000000000000" pitchFamily="2" charset="77"/>
                <a:ea typeface="Verdana" panose="020B0604030504040204" pitchFamily="34" charset="0"/>
                <a:cs typeface="Verdana" panose="020B0604030504040204" pitchFamily="34" charset="0"/>
              </a:rPr>
              <a:t>matter.health | @MATTERhealth</a:t>
            </a:r>
          </a:p>
        </p:txBody>
      </p:sp>
      <p:sp>
        <p:nvSpPr>
          <p:cNvPr id="6" name="Rectangle 5">
            <a:extLst>
              <a:ext uri="{FF2B5EF4-FFF2-40B4-BE49-F238E27FC236}">
                <a16:creationId xmlns:a16="http://schemas.microsoft.com/office/drawing/2014/main" xmlns="" id="{4E87FC81-35FC-E94F-8D72-1BB9BCB693CE}"/>
              </a:ext>
            </a:extLst>
          </p:cNvPr>
          <p:cNvSpPr/>
          <p:nvPr userDrawn="1"/>
        </p:nvSpPr>
        <p:spPr>
          <a:xfrm>
            <a:off x="827045" y="3955042"/>
            <a:ext cx="7764863" cy="1023357"/>
          </a:xfrm>
          <a:prstGeom prst="rect">
            <a:avLst/>
          </a:prstGeom>
        </p:spPr>
        <p:txBody>
          <a:bodyPr wrap="square" lIns="0" rIns="0">
            <a:spAutoFit/>
          </a:bodyPr>
          <a:lstStyle/>
          <a:p>
            <a:pPr>
              <a:lnSpc>
                <a:spcPct val="150000"/>
              </a:lnSpc>
              <a:buSzPct val="125000"/>
            </a:pPr>
            <a:r>
              <a:rPr lang="en-US" sz="4400" b="1" dirty="0">
                <a:solidFill>
                  <a:schemeClr val="bg1"/>
                </a:solidFill>
                <a:latin typeface="Nexa Light" panose="02000000000000000000" pitchFamily="2" charset="77"/>
                <a:ea typeface="Verdana" panose="020B0604030504040204" pitchFamily="34" charset="0"/>
                <a:cs typeface="Verdana" panose="020B0604030504040204" pitchFamily="34" charset="0"/>
              </a:rPr>
              <a:t>Do something that matters.</a:t>
            </a:r>
          </a:p>
        </p:txBody>
      </p:sp>
    </p:spTree>
    <p:extLst>
      <p:ext uri="{BB962C8B-B14F-4D97-AF65-F5344CB8AC3E}">
        <p14:creationId xmlns:p14="http://schemas.microsoft.com/office/powerpoint/2010/main" val="213382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slide-person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299E3DB-9B38-5346-A5F6-264AF34F8ECD}"/>
              </a:ext>
            </a:extLst>
          </p:cNvPr>
          <p:cNvPicPr>
            <a:picLocks noChangeAspect="1"/>
          </p:cNvPicPr>
          <p:nvPr userDrawn="1"/>
        </p:nvPicPr>
        <p:blipFill rotWithShape="1">
          <a:blip r:embed="rId2"/>
          <a:srcRect r="3715"/>
          <a:stretch/>
        </p:blipFill>
        <p:spPr>
          <a:xfrm>
            <a:off x="0" y="-3897"/>
            <a:ext cx="12192000" cy="6902977"/>
          </a:xfrm>
          <a:prstGeom prst="rect">
            <a:avLst/>
          </a:prstGeom>
        </p:spPr>
      </p:pic>
      <p:sp>
        <p:nvSpPr>
          <p:cNvPr id="6" name="Rectangle 5">
            <a:extLst>
              <a:ext uri="{FF2B5EF4-FFF2-40B4-BE49-F238E27FC236}">
                <a16:creationId xmlns:a16="http://schemas.microsoft.com/office/drawing/2014/main" xmlns="" id="{4E87FC81-35FC-E94F-8D72-1BB9BCB693CE}"/>
              </a:ext>
            </a:extLst>
          </p:cNvPr>
          <p:cNvSpPr/>
          <p:nvPr userDrawn="1"/>
        </p:nvSpPr>
        <p:spPr>
          <a:xfrm>
            <a:off x="827045" y="3955042"/>
            <a:ext cx="7764863" cy="1023357"/>
          </a:xfrm>
          <a:prstGeom prst="rect">
            <a:avLst/>
          </a:prstGeom>
        </p:spPr>
        <p:txBody>
          <a:bodyPr wrap="square" lIns="0" rIns="0">
            <a:spAutoFit/>
          </a:bodyPr>
          <a:lstStyle/>
          <a:p>
            <a:pPr>
              <a:lnSpc>
                <a:spcPct val="150000"/>
              </a:lnSpc>
              <a:buSzPct val="125000"/>
            </a:pPr>
            <a:r>
              <a:rPr lang="en-US" sz="4400" b="1" dirty="0">
                <a:solidFill>
                  <a:schemeClr val="bg1"/>
                </a:solidFill>
                <a:latin typeface="Nexa Light" panose="02000000000000000000" pitchFamily="2" charset="77"/>
                <a:ea typeface="Verdana" panose="020B0604030504040204" pitchFamily="34" charset="0"/>
                <a:cs typeface="Verdana" panose="020B0604030504040204" pitchFamily="34" charset="0"/>
              </a:rPr>
              <a:t>Do something that matters.</a:t>
            </a:r>
          </a:p>
        </p:txBody>
      </p:sp>
      <p:sp>
        <p:nvSpPr>
          <p:cNvPr id="7" name="Text Placeholder 2">
            <a:extLst>
              <a:ext uri="{FF2B5EF4-FFF2-40B4-BE49-F238E27FC236}">
                <a16:creationId xmlns:a16="http://schemas.microsoft.com/office/drawing/2014/main" xmlns="" id="{02061CA2-7CFC-EB45-AA3F-CDB5DEC4F3B2}"/>
              </a:ext>
            </a:extLst>
          </p:cNvPr>
          <p:cNvSpPr>
            <a:spLocks noGrp="1"/>
          </p:cNvSpPr>
          <p:nvPr>
            <p:ph type="body" sz="quarter" idx="11" hasCustomPrompt="1"/>
          </p:nvPr>
        </p:nvSpPr>
        <p:spPr>
          <a:xfrm>
            <a:off x="827044" y="5079101"/>
            <a:ext cx="7764863" cy="419053"/>
          </a:xfrm>
          <a:prstGeom prst="rect">
            <a:avLst/>
          </a:prstGeom>
        </p:spPr>
        <p:txBody>
          <a:bodyPr lIns="0" rIns="0"/>
          <a:lstStyle>
            <a:lvl1pPr marL="0" indent="0">
              <a:buNone/>
              <a:defRPr sz="2400">
                <a:solidFill>
                  <a:schemeClr val="bg1"/>
                </a:solidFill>
                <a:latin typeface="Nexa Light" panose="02000000000000000000" pitchFamily="2" charset="77"/>
                <a:ea typeface="Verdana" panose="020B0604030504040204" pitchFamily="34" charset="0"/>
                <a:cs typeface="Verdana" panose="020B0604030504040204" pitchFamily="34" charset="0"/>
              </a:defRPr>
            </a:lvl1pPr>
          </a:lstStyle>
          <a:p>
            <a:pPr lvl="0"/>
            <a:r>
              <a:rPr lang="en-US" dirty="0"/>
              <a:t>Name | Email</a:t>
            </a:r>
          </a:p>
        </p:txBody>
      </p:sp>
    </p:spTree>
    <p:extLst>
      <p:ext uri="{BB962C8B-B14F-4D97-AF65-F5344CB8AC3E}">
        <p14:creationId xmlns:p14="http://schemas.microsoft.com/office/powerpoint/2010/main" val="333647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ur-miss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B8002E4-289B-9141-97A2-4E1504C76438}"/>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Slide Number Placeholder 2">
            <a:extLst>
              <a:ext uri="{FF2B5EF4-FFF2-40B4-BE49-F238E27FC236}">
                <a16:creationId xmlns:a16="http://schemas.microsoft.com/office/drawing/2014/main" xmlns="" id="{234AC0A7-1563-9D4A-9CF2-C56D0A4A2EAF}"/>
              </a:ext>
            </a:extLst>
          </p:cNvPr>
          <p:cNvSpPr>
            <a:spLocks noGrp="1"/>
          </p:cNvSpPr>
          <p:nvPr>
            <p:ph type="sldNum" sz="quarter" idx="10"/>
          </p:nvPr>
        </p:nvSpPr>
        <p:spPr/>
        <p:txBody>
          <a:bodyPr/>
          <a:lstStyle/>
          <a:p>
            <a:fld id="{B11DF926-6F1D-1D46-B8D5-CEBFC93F56F7}" type="slidenum">
              <a:rPr lang="en-US" smtClean="0"/>
              <a:pPr/>
              <a:t>‹#›</a:t>
            </a:fld>
            <a:endParaRPr lang="en-US"/>
          </a:p>
        </p:txBody>
      </p:sp>
    </p:spTree>
    <p:extLst>
      <p:ext uri="{BB962C8B-B14F-4D97-AF65-F5344CB8AC3E}">
        <p14:creationId xmlns:p14="http://schemas.microsoft.com/office/powerpoint/2010/main" val="243161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ur-belie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48F979C-7FFA-E844-B83F-7819C7BD513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xmlns="" id="{234AC0A7-1563-9D4A-9CF2-C56D0A4A2EAF}"/>
              </a:ext>
            </a:extLst>
          </p:cNvPr>
          <p:cNvSpPr>
            <a:spLocks noGrp="1"/>
          </p:cNvSpPr>
          <p:nvPr>
            <p:ph type="sldNum" sz="quarter" idx="10"/>
          </p:nvPr>
        </p:nvSpPr>
        <p:spPr/>
        <p:txBody>
          <a:bodyPr/>
          <a:lstStyle/>
          <a:p>
            <a:fld id="{B11DF926-6F1D-1D46-B8D5-CEBFC93F56F7}" type="slidenum">
              <a:rPr lang="en-US" smtClean="0"/>
              <a:pPr/>
              <a:t>‹#›</a:t>
            </a:fld>
            <a:endParaRPr lang="en-US"/>
          </a:p>
        </p:txBody>
      </p:sp>
    </p:spTree>
    <p:extLst>
      <p:ext uri="{BB962C8B-B14F-4D97-AF65-F5344CB8AC3E}">
        <p14:creationId xmlns:p14="http://schemas.microsoft.com/office/powerpoint/2010/main" val="61212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ur-mode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FEE381A-A865-5A4B-BD94-3AEBFE29E9CE}"/>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Slide Number Placeholder 2">
            <a:extLst>
              <a:ext uri="{FF2B5EF4-FFF2-40B4-BE49-F238E27FC236}">
                <a16:creationId xmlns:a16="http://schemas.microsoft.com/office/drawing/2014/main" xmlns="" id="{234AC0A7-1563-9D4A-9CF2-C56D0A4A2EAF}"/>
              </a:ext>
            </a:extLst>
          </p:cNvPr>
          <p:cNvSpPr>
            <a:spLocks noGrp="1"/>
          </p:cNvSpPr>
          <p:nvPr>
            <p:ph type="sldNum" sz="quarter" idx="10"/>
          </p:nvPr>
        </p:nvSpPr>
        <p:spPr/>
        <p:txBody>
          <a:bodyPr/>
          <a:lstStyle/>
          <a:p>
            <a:fld id="{B11DF926-6F1D-1D46-B8D5-CEBFC93F56F7}" type="slidenum">
              <a:rPr lang="en-US" smtClean="0"/>
              <a:pPr/>
              <a:t>‹#›</a:t>
            </a:fld>
            <a:endParaRPr lang="en-US"/>
          </a:p>
        </p:txBody>
      </p:sp>
    </p:spTree>
    <p:extLst>
      <p:ext uri="{BB962C8B-B14F-4D97-AF65-F5344CB8AC3E}">
        <p14:creationId xmlns:p14="http://schemas.microsoft.com/office/powerpoint/2010/main" val="38330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breakdow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8D06EA42-FF19-8A4B-A494-842007744DBE}"/>
              </a:ext>
            </a:extLst>
          </p:cNvPr>
          <p:cNvPicPr>
            <a:picLocks noChangeAspect="1"/>
          </p:cNvPicPr>
          <p:nvPr userDrawn="1"/>
        </p:nvPicPr>
        <p:blipFill rotWithShape="1">
          <a:blip r:embed="rId2"/>
          <a:srcRect l="6590"/>
          <a:stretch/>
        </p:blipFill>
        <p:spPr>
          <a:xfrm>
            <a:off x="0" y="-1"/>
            <a:ext cx="12191999" cy="6862844"/>
          </a:xfrm>
          <a:prstGeom prst="rect">
            <a:avLst/>
          </a:prstGeom>
        </p:spPr>
      </p:pic>
      <p:sp>
        <p:nvSpPr>
          <p:cNvPr id="3" name="Slide Number Placeholder 2">
            <a:extLst>
              <a:ext uri="{FF2B5EF4-FFF2-40B4-BE49-F238E27FC236}">
                <a16:creationId xmlns:a16="http://schemas.microsoft.com/office/drawing/2014/main" xmlns="" id="{234AC0A7-1563-9D4A-9CF2-C56D0A4A2EAF}"/>
              </a:ext>
            </a:extLst>
          </p:cNvPr>
          <p:cNvSpPr>
            <a:spLocks noGrp="1"/>
          </p:cNvSpPr>
          <p:nvPr>
            <p:ph type="sldNum" sz="quarter" idx="10"/>
          </p:nvPr>
        </p:nvSpPr>
        <p:spPr/>
        <p:txBody>
          <a:bodyPr/>
          <a:lstStyle>
            <a:lvl1pPr>
              <a:defRPr>
                <a:solidFill>
                  <a:schemeClr val="tx1"/>
                </a:solidFill>
              </a:defRPr>
            </a:lvl1pPr>
          </a:lstStyle>
          <a:p>
            <a:fld id="{B11DF926-6F1D-1D46-B8D5-CEBFC93F56F7}" type="slidenum">
              <a:rPr lang="en-US" smtClean="0"/>
              <a:pPr/>
              <a:t>‹#›</a:t>
            </a:fld>
            <a:endParaRPr lang="en-US"/>
          </a:p>
        </p:txBody>
      </p:sp>
    </p:spTree>
    <p:extLst>
      <p:ext uri="{BB962C8B-B14F-4D97-AF65-F5344CB8AC3E}">
        <p14:creationId xmlns:p14="http://schemas.microsoft.com/office/powerpoint/2010/main" val="9469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sta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317D605-CF39-E249-859C-0131DEDDB303}"/>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Slide Number Placeholder 2">
            <a:extLst>
              <a:ext uri="{FF2B5EF4-FFF2-40B4-BE49-F238E27FC236}">
                <a16:creationId xmlns:a16="http://schemas.microsoft.com/office/drawing/2014/main" xmlns="" id="{234AC0A7-1563-9D4A-9CF2-C56D0A4A2EAF}"/>
              </a:ext>
            </a:extLst>
          </p:cNvPr>
          <p:cNvSpPr>
            <a:spLocks noGrp="1"/>
          </p:cNvSpPr>
          <p:nvPr>
            <p:ph type="sldNum" sz="quarter" idx="10"/>
          </p:nvPr>
        </p:nvSpPr>
        <p:spPr/>
        <p:txBody>
          <a:bodyPr/>
          <a:lstStyle>
            <a:lvl1pPr>
              <a:defRPr>
                <a:solidFill>
                  <a:schemeClr val="tx1"/>
                </a:solidFill>
              </a:defRPr>
            </a:lvl1pPr>
          </a:lstStyle>
          <a:p>
            <a:fld id="{B11DF926-6F1D-1D46-B8D5-CEBFC93F56F7}" type="slidenum">
              <a:rPr lang="en-US" smtClean="0"/>
              <a:pPr/>
              <a:t>‹#›</a:t>
            </a:fld>
            <a:endParaRPr lang="en-US"/>
          </a:p>
        </p:txBody>
      </p:sp>
    </p:spTree>
    <p:extLst>
      <p:ext uri="{BB962C8B-B14F-4D97-AF65-F5344CB8AC3E}">
        <p14:creationId xmlns:p14="http://schemas.microsoft.com/office/powerpoint/2010/main" val="233165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highlight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23ACD018-DFDA-9C46-AE85-3F015F09FC1E}"/>
              </a:ext>
            </a:extLst>
          </p:cNvPr>
          <p:cNvPicPr>
            <a:picLocks noChangeAspect="1"/>
          </p:cNvPicPr>
          <p:nvPr userDrawn="1"/>
        </p:nvPicPr>
        <p:blipFill rotWithShape="1">
          <a:blip r:embed="rId2"/>
          <a:srcRect r="1876"/>
          <a:stretch/>
        </p:blipFill>
        <p:spPr>
          <a:xfrm>
            <a:off x="1" y="-1257"/>
            <a:ext cx="12192000" cy="6859257"/>
          </a:xfrm>
          <a:prstGeom prst="rect">
            <a:avLst/>
          </a:prstGeom>
        </p:spPr>
      </p:pic>
      <p:sp>
        <p:nvSpPr>
          <p:cNvPr id="3" name="Slide Number Placeholder 2">
            <a:extLst>
              <a:ext uri="{FF2B5EF4-FFF2-40B4-BE49-F238E27FC236}">
                <a16:creationId xmlns:a16="http://schemas.microsoft.com/office/drawing/2014/main" xmlns="" id="{234AC0A7-1563-9D4A-9CF2-C56D0A4A2EAF}"/>
              </a:ext>
            </a:extLst>
          </p:cNvPr>
          <p:cNvSpPr>
            <a:spLocks noGrp="1"/>
          </p:cNvSpPr>
          <p:nvPr>
            <p:ph type="sldNum" sz="quarter" idx="10"/>
          </p:nvPr>
        </p:nvSpPr>
        <p:spPr/>
        <p:txBody>
          <a:bodyPr/>
          <a:lstStyle/>
          <a:p>
            <a:fld id="{B11DF926-6F1D-1D46-B8D5-CEBFC93F56F7}" type="slidenum">
              <a:rPr lang="en-US" smtClean="0"/>
              <a:pPr/>
              <a:t>‹#›</a:t>
            </a:fld>
            <a:endParaRPr lang="en-US"/>
          </a:p>
        </p:txBody>
      </p:sp>
      <p:sp>
        <p:nvSpPr>
          <p:cNvPr id="7" name="Title 3">
            <a:extLst>
              <a:ext uri="{FF2B5EF4-FFF2-40B4-BE49-F238E27FC236}">
                <a16:creationId xmlns:a16="http://schemas.microsoft.com/office/drawing/2014/main" xmlns="" id="{3FE1B2D7-EED4-E945-836C-8E58F7272009}"/>
              </a:ext>
            </a:extLst>
          </p:cNvPr>
          <p:cNvSpPr txBox="1">
            <a:spLocks/>
          </p:cNvSpPr>
          <p:nvPr userDrawn="1"/>
        </p:nvSpPr>
        <p:spPr>
          <a:xfrm>
            <a:off x="4152878" y="796059"/>
            <a:ext cx="5618652" cy="459001"/>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Nexa Bold" panose="02000000000000000000" pitchFamily="2" charset="77"/>
                <a:ea typeface="+mj-ea"/>
                <a:cs typeface="+mj-cs"/>
              </a:defRPr>
            </a:lvl1pPr>
          </a:lstStyle>
          <a:p>
            <a:r>
              <a:rPr lang="en-US" sz="2400" dirty="0">
                <a:solidFill>
                  <a:schemeClr val="accent2"/>
                </a:solidFill>
                <a:latin typeface="Nexa Light" panose="02000000000000000000" pitchFamily="2" charset="77"/>
              </a:rPr>
              <a:t>HIGHLIGHTS FROM 2018</a:t>
            </a:r>
          </a:p>
        </p:txBody>
      </p:sp>
    </p:spTree>
    <p:extLst>
      <p:ext uri="{BB962C8B-B14F-4D97-AF65-F5344CB8AC3E}">
        <p14:creationId xmlns:p14="http://schemas.microsoft.com/office/powerpoint/2010/main" val="102814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case-stud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5262649-BAC0-684D-A0E1-D3CCA5D54843}"/>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Slide Number Placeholder 2">
            <a:extLst>
              <a:ext uri="{FF2B5EF4-FFF2-40B4-BE49-F238E27FC236}">
                <a16:creationId xmlns:a16="http://schemas.microsoft.com/office/drawing/2014/main" xmlns="" id="{234AC0A7-1563-9D4A-9CF2-C56D0A4A2EAF}"/>
              </a:ext>
            </a:extLst>
          </p:cNvPr>
          <p:cNvSpPr>
            <a:spLocks noGrp="1"/>
          </p:cNvSpPr>
          <p:nvPr>
            <p:ph type="sldNum" sz="quarter" idx="10"/>
          </p:nvPr>
        </p:nvSpPr>
        <p:spPr/>
        <p:txBody>
          <a:bodyPr/>
          <a:lstStyle/>
          <a:p>
            <a:fld id="{B11DF926-6F1D-1D46-B8D5-CEBFC93F56F7}" type="slidenum">
              <a:rPr lang="en-US" smtClean="0"/>
              <a:pPr/>
              <a:t>‹#›</a:t>
            </a:fld>
            <a:endParaRPr lang="en-US"/>
          </a:p>
        </p:txBody>
      </p:sp>
    </p:spTree>
    <p:extLst>
      <p:ext uri="{BB962C8B-B14F-4D97-AF65-F5344CB8AC3E}">
        <p14:creationId xmlns:p14="http://schemas.microsoft.com/office/powerpoint/2010/main" val="97463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ia-breakdow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4EA0308-DE45-E048-B049-B6A7AF1C8F21}"/>
              </a:ext>
            </a:extLst>
          </p:cNvPr>
          <p:cNvPicPr>
            <a:picLocks noChangeAspect="1"/>
          </p:cNvPicPr>
          <p:nvPr userDrawn="1"/>
        </p:nvPicPr>
        <p:blipFill rotWithShape="1">
          <a:blip r:embed="rId2"/>
          <a:srcRect l="1453"/>
          <a:stretch/>
        </p:blipFill>
        <p:spPr>
          <a:xfrm>
            <a:off x="0" y="-8154"/>
            <a:ext cx="12192000" cy="6866154"/>
          </a:xfrm>
          <a:prstGeom prst="rect">
            <a:avLst/>
          </a:prstGeom>
        </p:spPr>
      </p:pic>
      <p:sp>
        <p:nvSpPr>
          <p:cNvPr id="3" name="Slide Number Placeholder 2">
            <a:extLst>
              <a:ext uri="{FF2B5EF4-FFF2-40B4-BE49-F238E27FC236}">
                <a16:creationId xmlns:a16="http://schemas.microsoft.com/office/drawing/2014/main" xmlns="" id="{234AC0A7-1563-9D4A-9CF2-C56D0A4A2EAF}"/>
              </a:ext>
            </a:extLst>
          </p:cNvPr>
          <p:cNvSpPr>
            <a:spLocks noGrp="1"/>
          </p:cNvSpPr>
          <p:nvPr>
            <p:ph type="sldNum" sz="quarter" idx="10"/>
          </p:nvPr>
        </p:nvSpPr>
        <p:spPr/>
        <p:txBody>
          <a:bodyPr/>
          <a:lstStyle>
            <a:lvl1pPr>
              <a:defRPr>
                <a:solidFill>
                  <a:schemeClr val="tx1"/>
                </a:solidFill>
              </a:defRPr>
            </a:lvl1pPr>
          </a:lstStyle>
          <a:p>
            <a:fld id="{B11DF926-6F1D-1D46-B8D5-CEBFC93F56F7}" type="slidenum">
              <a:rPr lang="en-US" smtClean="0"/>
              <a:pPr/>
              <a:t>‹#›</a:t>
            </a:fld>
            <a:endParaRPr lang="en-US"/>
          </a:p>
        </p:txBody>
      </p:sp>
    </p:spTree>
    <p:extLst>
      <p:ext uri="{BB962C8B-B14F-4D97-AF65-F5344CB8AC3E}">
        <p14:creationId xmlns:p14="http://schemas.microsoft.com/office/powerpoint/2010/main" val="368239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1AE2C2E-01AE-A84D-A19C-59155F7F9C2E}"/>
              </a:ext>
            </a:extLst>
          </p:cNvPr>
          <p:cNvPicPr>
            <a:picLocks noChangeAspect="1"/>
          </p:cNvPicPr>
          <p:nvPr userDrawn="1"/>
        </p:nvPicPr>
        <p:blipFill>
          <a:blip r:embed="rId17"/>
          <a:stretch>
            <a:fillRect/>
          </a:stretch>
        </p:blipFill>
        <p:spPr>
          <a:xfrm>
            <a:off x="3048" y="0"/>
            <a:ext cx="12188952" cy="6858000"/>
          </a:xfrm>
          <a:prstGeom prst="rect">
            <a:avLst/>
          </a:prstGeom>
        </p:spPr>
      </p:pic>
      <p:sp>
        <p:nvSpPr>
          <p:cNvPr id="12" name="Title Placeholder 11">
            <a:extLst>
              <a:ext uri="{FF2B5EF4-FFF2-40B4-BE49-F238E27FC236}">
                <a16:creationId xmlns:a16="http://schemas.microsoft.com/office/drawing/2014/main" xmlns="" id="{10276A45-F0F8-1141-AEEB-8D5E186DE380}"/>
              </a:ext>
            </a:extLst>
          </p:cNvPr>
          <p:cNvSpPr>
            <a:spLocks noGrp="1"/>
          </p:cNvSpPr>
          <p:nvPr>
            <p:ph type="title"/>
          </p:nvPr>
        </p:nvSpPr>
        <p:spPr>
          <a:xfrm>
            <a:off x="0" y="1"/>
            <a:ext cx="12192000" cy="1104404"/>
          </a:xfrm>
          <a:prstGeom prst="rect">
            <a:avLst/>
          </a:prstGeom>
        </p:spPr>
        <p:txBody>
          <a:bodyPr vert="horz" lIns="640080" tIns="548640" rIns="548640" bIns="0" rtlCol="0" anchor="t" anchorCtr="0">
            <a:noAutofit/>
          </a:bodyPr>
          <a:lstStyle/>
          <a:p>
            <a:r>
              <a:rPr lang="en-US"/>
              <a:t>Click to edit Master title style</a:t>
            </a:r>
            <a:endParaRPr lang="en-US" dirty="0"/>
          </a:p>
        </p:txBody>
      </p:sp>
      <p:sp>
        <p:nvSpPr>
          <p:cNvPr id="19" name="Slide Number Placeholder 18">
            <a:extLst>
              <a:ext uri="{FF2B5EF4-FFF2-40B4-BE49-F238E27FC236}">
                <a16:creationId xmlns:a16="http://schemas.microsoft.com/office/drawing/2014/main" xmlns="" id="{9A3327AA-B3C0-EA4F-837E-601AE192551B}"/>
              </a:ext>
            </a:extLst>
          </p:cNvPr>
          <p:cNvSpPr>
            <a:spLocks noGrp="1"/>
          </p:cNvSpPr>
          <p:nvPr>
            <p:ph type="sldNum" sz="quarter" idx="4"/>
          </p:nvPr>
        </p:nvSpPr>
        <p:spPr>
          <a:xfrm>
            <a:off x="9304866" y="6390216"/>
            <a:ext cx="2743200" cy="365125"/>
          </a:xfrm>
          <a:prstGeom prst="rect">
            <a:avLst/>
          </a:prstGeom>
        </p:spPr>
        <p:txBody>
          <a:bodyPr vert="horz" lIns="91440" tIns="45720" rIns="91440" bIns="45720" rtlCol="0" anchor="ctr"/>
          <a:lstStyle>
            <a:lvl1pPr algn="r">
              <a:defRPr sz="11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11DF926-6F1D-1D46-B8D5-CEBFC93F56F7}" type="slidenum">
              <a:rPr lang="en-US" smtClean="0"/>
              <a:pPr/>
              <a:t>‹#›</a:t>
            </a:fld>
            <a:endParaRPr lang="en-US"/>
          </a:p>
        </p:txBody>
      </p:sp>
    </p:spTree>
    <p:extLst>
      <p:ext uri="{BB962C8B-B14F-4D97-AF65-F5344CB8AC3E}">
        <p14:creationId xmlns:p14="http://schemas.microsoft.com/office/powerpoint/2010/main" val="536958825"/>
      </p:ext>
    </p:extLst>
  </p:cSld>
  <p:clrMap bg1="lt1" tx1="dk1" bg2="lt2" tx2="dk2" accent1="accent1" accent2="accent2" accent3="accent3" accent4="accent4" accent5="accent5" accent6="accent6" hlink="hlink" folHlink="folHlink"/>
  <p:sldLayoutIdLst>
    <p:sldLayoutId id="2147483674" r:id="rId1"/>
    <p:sldLayoutId id="2147483682" r:id="rId2"/>
    <p:sldLayoutId id="2147483683" r:id="rId3"/>
    <p:sldLayoutId id="2147483681" r:id="rId4"/>
    <p:sldLayoutId id="2147483678" r:id="rId5"/>
    <p:sldLayoutId id="2147483676" r:id="rId6"/>
    <p:sldLayoutId id="2147483675" r:id="rId7"/>
    <p:sldLayoutId id="2147483677" r:id="rId8"/>
    <p:sldLayoutId id="2147483685" r:id="rId9"/>
    <p:sldLayoutId id="2147483679" r:id="rId10"/>
    <p:sldLayoutId id="2147483650" r:id="rId11"/>
    <p:sldLayoutId id="2147483684" r:id="rId12"/>
    <p:sldLayoutId id="2147483680" r:id="rId13"/>
    <p:sldLayoutId id="2147483654" r:id="rId14"/>
    <p:sldLayoutId id="214748367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kern="1200">
          <a:solidFill>
            <a:schemeClr val="tx1"/>
          </a:solidFill>
          <a:latin typeface="Nexa Bold"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8B2AB42D-07E4-FF4F-8FB7-22308B20A5DF}"/>
              </a:ext>
            </a:extLst>
          </p:cNvPr>
          <p:cNvSpPr>
            <a:spLocks noGrp="1"/>
          </p:cNvSpPr>
          <p:nvPr>
            <p:ph type="body" sz="quarter" idx="10"/>
          </p:nvPr>
        </p:nvSpPr>
        <p:spPr/>
        <p:txBody>
          <a:bodyPr/>
          <a:lstStyle/>
          <a:p>
            <a:r>
              <a:rPr lang="en-US" dirty="0" smtClean="0"/>
              <a:t>Foxglove Alliance	</a:t>
            </a:r>
            <a:endParaRPr lang="en-US" dirty="0"/>
          </a:p>
        </p:txBody>
      </p:sp>
      <p:sp>
        <p:nvSpPr>
          <p:cNvPr id="11" name="Text Placeholder 10">
            <a:extLst>
              <a:ext uri="{FF2B5EF4-FFF2-40B4-BE49-F238E27FC236}">
                <a16:creationId xmlns:a16="http://schemas.microsoft.com/office/drawing/2014/main" xmlns="" id="{691D7A32-490A-0A4C-828F-6DE03AA1E0D7}"/>
              </a:ext>
            </a:extLst>
          </p:cNvPr>
          <p:cNvSpPr>
            <a:spLocks noGrp="1"/>
          </p:cNvSpPr>
          <p:nvPr>
            <p:ph type="body" sz="quarter" idx="11"/>
          </p:nvPr>
        </p:nvSpPr>
        <p:spPr/>
        <p:txBody>
          <a:bodyPr/>
          <a:lstStyle/>
          <a:p>
            <a:r>
              <a:rPr lang="en-US" dirty="0" smtClean="0"/>
              <a:t>May 16, 2019</a:t>
            </a:r>
            <a:endParaRPr lang="en-US" dirty="0"/>
          </a:p>
        </p:txBody>
      </p:sp>
    </p:spTree>
    <p:extLst>
      <p:ext uri="{BB962C8B-B14F-4D97-AF65-F5344CB8AC3E}">
        <p14:creationId xmlns:p14="http://schemas.microsoft.com/office/powerpoint/2010/main" val="344598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A6D97605-5DA1-4142-888B-9AF286DB061E}"/>
              </a:ext>
            </a:extLst>
          </p:cNvPr>
          <p:cNvSpPr>
            <a:spLocks noGrp="1"/>
          </p:cNvSpPr>
          <p:nvPr>
            <p:ph type="sldNum" sz="quarter" idx="10"/>
          </p:nvPr>
        </p:nvSpPr>
        <p:spPr/>
        <p:txBody>
          <a:bodyPr/>
          <a:lstStyle/>
          <a:p>
            <a:fld id="{B11DF926-6F1D-1D46-B8D5-CEBFC93F56F7}" type="slidenum">
              <a:rPr lang="en-US" smtClean="0"/>
              <a:pPr/>
              <a:t>10</a:t>
            </a:fld>
            <a:endParaRPr lang="en-US"/>
          </a:p>
        </p:txBody>
      </p:sp>
    </p:spTree>
    <p:extLst>
      <p:ext uri="{BB962C8B-B14F-4D97-AF65-F5344CB8AC3E}">
        <p14:creationId xmlns:p14="http://schemas.microsoft.com/office/powerpoint/2010/main" val="363366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2DDA5D9B-47C6-814A-94B3-FED9A0F462D4}"/>
              </a:ext>
            </a:extLst>
          </p:cNvPr>
          <p:cNvSpPr>
            <a:spLocks noGrp="1"/>
          </p:cNvSpPr>
          <p:nvPr>
            <p:ph type="sldNum" sz="quarter" idx="11"/>
          </p:nvPr>
        </p:nvSpPr>
        <p:spPr/>
        <p:txBody>
          <a:bodyPr/>
          <a:lstStyle/>
          <a:p>
            <a:fld id="{B11DF926-6F1D-1D46-B8D5-CEBFC93F56F7}" type="slidenum">
              <a:rPr lang="en-US" smtClean="0"/>
              <a:pPr/>
              <a:t>11</a:t>
            </a:fld>
            <a:endParaRPr lang="en-US"/>
          </a:p>
        </p:txBody>
      </p:sp>
      <p:sp>
        <p:nvSpPr>
          <p:cNvPr id="3" name="Rectangle 2">
            <a:extLst>
              <a:ext uri="{FF2B5EF4-FFF2-40B4-BE49-F238E27FC236}">
                <a16:creationId xmlns:a16="http://schemas.microsoft.com/office/drawing/2014/main" xmlns="" id="{C6C11C80-C39E-3E4F-9252-ABA39582C106}"/>
              </a:ext>
            </a:extLst>
          </p:cNvPr>
          <p:cNvSpPr/>
          <p:nvPr/>
        </p:nvSpPr>
        <p:spPr>
          <a:xfrm>
            <a:off x="7796397" y="1451538"/>
            <a:ext cx="4075818" cy="4216539"/>
          </a:xfrm>
          <a:prstGeom prst="rect">
            <a:avLst/>
          </a:prstGeom>
        </p:spPr>
        <p:txBody>
          <a:bodyPr wrap="square" lIns="0" rIns="0">
            <a:spAutoFit/>
          </a:bodyPr>
          <a:lstStyle/>
          <a:p>
            <a:pPr>
              <a:buSzPct val="125000"/>
            </a:pPr>
            <a:r>
              <a:rPr lang="en-US" sz="2000" b="1" dirty="0">
                <a:solidFill>
                  <a:schemeClr val="bg1"/>
                </a:solidFill>
                <a:latin typeface="Nexa Light" panose="02000000000000000000" pitchFamily="2" charset="77"/>
                <a:ea typeface="Verdana" panose="020B0604030504040204" pitchFamily="34" charset="0"/>
                <a:cs typeface="Verdana" panose="020B0604030504040204" pitchFamily="34" charset="0"/>
              </a:rPr>
              <a:t>       </a:t>
            </a:r>
            <a:r>
              <a:rPr lang="en-US" sz="2400" b="1" dirty="0">
                <a:solidFill>
                  <a:schemeClr val="bg1"/>
                </a:solidFill>
                <a:latin typeface="Nexa Light" panose="02000000000000000000" pitchFamily="2" charset="77"/>
                <a:ea typeface="Verdana" panose="020B0604030504040204" pitchFamily="34" charset="0"/>
                <a:cs typeface="Verdana" panose="020B0604030504040204" pitchFamily="34" charset="0"/>
              </a:rPr>
              <a:t>The connections I've made to entrepreneurs have been a rich source of information, and have taught us valuable lessons that would take years or months to learn in a conventional setting.”</a:t>
            </a:r>
          </a:p>
          <a:p>
            <a:pPr>
              <a:buSzPct val="125000"/>
            </a:pPr>
            <a:endParaRPr lang="en-US" sz="2000" b="1" dirty="0">
              <a:solidFill>
                <a:schemeClr val="bg1"/>
              </a:solidFill>
              <a:latin typeface="Nexa Light" panose="02000000000000000000" pitchFamily="2" charset="77"/>
              <a:ea typeface="Verdana" panose="020B0604030504040204" pitchFamily="34" charset="0"/>
              <a:cs typeface="Verdana" panose="020B0604030504040204" pitchFamily="34" charset="0"/>
            </a:endParaRPr>
          </a:p>
          <a:p>
            <a:pPr algn="r">
              <a:buSzPct val="125000"/>
            </a:pPr>
            <a:r>
              <a:rPr lang="en-US" dirty="0">
                <a:solidFill>
                  <a:schemeClr val="bg1"/>
                </a:solidFill>
                <a:latin typeface="Nexa Light" panose="02000000000000000000" pitchFamily="2" charset="77"/>
                <a:ea typeface="Verdana" panose="020B0604030504040204" pitchFamily="34" charset="0"/>
                <a:cs typeface="Verdana" panose="020B0604030504040204" pitchFamily="34" charset="0"/>
              </a:rPr>
              <a:t>— Mike </a:t>
            </a:r>
            <a:r>
              <a:rPr lang="en-US" dirty="0" err="1">
                <a:solidFill>
                  <a:schemeClr val="bg1"/>
                </a:solidFill>
                <a:latin typeface="Nexa Light" panose="02000000000000000000" pitchFamily="2" charset="77"/>
                <a:ea typeface="Verdana" panose="020B0604030504040204" pitchFamily="34" charset="0"/>
                <a:cs typeface="Verdana" panose="020B0604030504040204" pitchFamily="34" charset="0"/>
              </a:rPr>
              <a:t>Abbadessa</a:t>
            </a:r>
            <a:r>
              <a:rPr lang="en-US" dirty="0">
                <a:solidFill>
                  <a:schemeClr val="bg1"/>
                </a:solidFill>
                <a:latin typeface="Nexa Light" panose="02000000000000000000" pitchFamily="2" charset="77"/>
                <a:ea typeface="Verdana" panose="020B0604030504040204" pitchFamily="34" charset="0"/>
                <a:cs typeface="Verdana" panose="020B0604030504040204" pitchFamily="34" charset="0"/>
              </a:rPr>
              <a:t>, former Senior Director of Medical Affairs, Takeda</a:t>
            </a:r>
          </a:p>
          <a:p>
            <a:pPr>
              <a:buSzPct val="125000"/>
            </a:pPr>
            <a:endParaRPr lang="en-US" sz="2000" dirty="0">
              <a:solidFill>
                <a:schemeClr val="bg1"/>
              </a:solidFill>
              <a:latin typeface="Nexa Light" panose="02000000000000000000" pitchFamily="2" charset="77"/>
              <a:ea typeface="Verdana" panose="020B0604030504040204" pitchFamily="34" charset="0"/>
              <a:cs typeface="Verdana" panose="020B0604030504040204" pitchFamily="34" charset="0"/>
            </a:endParaRPr>
          </a:p>
        </p:txBody>
      </p:sp>
      <p:sp>
        <p:nvSpPr>
          <p:cNvPr id="4" name="Rectangle 3">
            <a:extLst>
              <a:ext uri="{FF2B5EF4-FFF2-40B4-BE49-F238E27FC236}">
                <a16:creationId xmlns:a16="http://schemas.microsoft.com/office/drawing/2014/main" xmlns="" id="{CA6E8E8E-561C-2E40-963B-78312B7B6C32}"/>
              </a:ext>
            </a:extLst>
          </p:cNvPr>
          <p:cNvSpPr/>
          <p:nvPr/>
        </p:nvSpPr>
        <p:spPr>
          <a:xfrm>
            <a:off x="7445098" y="904215"/>
            <a:ext cx="981094" cy="1862048"/>
          </a:xfrm>
          <a:prstGeom prst="rect">
            <a:avLst/>
          </a:prstGeom>
        </p:spPr>
        <p:txBody>
          <a:bodyPr wrap="square">
            <a:spAutoFit/>
          </a:bodyPr>
          <a:lstStyle/>
          <a:p>
            <a:pPr>
              <a:buSzPct val="125000"/>
            </a:pPr>
            <a:r>
              <a:rPr lang="en-US" sz="11500" spc="-150" dirty="0">
                <a:solidFill>
                  <a:schemeClr val="accent6"/>
                </a:solidFill>
                <a:latin typeface="Monotype Sorts" pitchFamily="2" charset="2"/>
                <a:ea typeface="Verdana" panose="020B0604030504040204" pitchFamily="34" charset="0"/>
                <a:cs typeface="Verdana" panose="020B0604030504040204" pitchFamily="34" charset="0"/>
              </a:rPr>
              <a:t>“</a:t>
            </a:r>
            <a:endParaRPr lang="en-US" sz="4800" spc="-150" dirty="0">
              <a:solidFill>
                <a:schemeClr val="accent6"/>
              </a:solidFill>
              <a:latin typeface="Arial" panose="020B0604020202020204" pitchFamily="34" charset="0"/>
              <a:ea typeface="STHupo" panose="02010800040101010101" pitchFamily="2" charset="-122"/>
              <a:cs typeface="Arial" panose="020B0604020202020204" pitchFamily="34" charset="0"/>
            </a:endParaRPr>
          </a:p>
        </p:txBody>
      </p:sp>
      <p:sp>
        <p:nvSpPr>
          <p:cNvPr id="5" name="Rectangle 4">
            <a:extLst>
              <a:ext uri="{FF2B5EF4-FFF2-40B4-BE49-F238E27FC236}">
                <a16:creationId xmlns:a16="http://schemas.microsoft.com/office/drawing/2014/main" xmlns="" id="{822ABD43-35C1-F343-8ADB-26B04372C0D0}"/>
              </a:ext>
            </a:extLst>
          </p:cNvPr>
          <p:cNvSpPr/>
          <p:nvPr/>
        </p:nvSpPr>
        <p:spPr>
          <a:xfrm>
            <a:off x="3520077" y="804566"/>
            <a:ext cx="1431802" cy="461665"/>
          </a:xfrm>
          <a:prstGeom prst="rect">
            <a:avLst/>
          </a:prstGeom>
        </p:spPr>
        <p:txBody>
          <a:bodyPr wrap="none">
            <a:spAutoFit/>
          </a:bodyPr>
          <a:lstStyle/>
          <a:p>
            <a:pPr lvl="0" defTabSz="309464" hangingPunct="0">
              <a:defRPr/>
            </a:pPr>
            <a:r>
              <a:rPr lang="en-US" sz="2400" kern="0" dirty="0">
                <a:solidFill>
                  <a:schemeClr val="accent3"/>
                </a:solidFill>
                <a:latin typeface="Nexa Light" panose="02000000000000000000" pitchFamily="2" charset="77"/>
                <a:ea typeface="Nexa Bold" charset="0"/>
                <a:cs typeface="Nexa Bold" charset="0"/>
                <a:sym typeface="Montserrat-Regular"/>
              </a:rPr>
              <a:t>TAKEDA</a:t>
            </a:r>
            <a:endParaRPr lang="en-US" sz="2800" kern="0" dirty="0">
              <a:solidFill>
                <a:schemeClr val="accent3"/>
              </a:solidFill>
              <a:latin typeface="Nexa Light" panose="02000000000000000000" pitchFamily="2" charset="77"/>
              <a:ea typeface="Nexa Bold" charset="0"/>
              <a:cs typeface="Nexa Bold" charset="0"/>
              <a:sym typeface="Montserrat-Regular"/>
            </a:endParaRPr>
          </a:p>
        </p:txBody>
      </p:sp>
      <p:sp>
        <p:nvSpPr>
          <p:cNvPr id="6" name="Text Placeholder 2">
            <a:extLst>
              <a:ext uri="{FF2B5EF4-FFF2-40B4-BE49-F238E27FC236}">
                <a16:creationId xmlns:a16="http://schemas.microsoft.com/office/drawing/2014/main" xmlns="" id="{4605A3D2-79C3-C44D-B704-BD24D501483A}"/>
              </a:ext>
            </a:extLst>
          </p:cNvPr>
          <p:cNvSpPr txBox="1">
            <a:spLocks/>
          </p:cNvSpPr>
          <p:nvPr/>
        </p:nvSpPr>
        <p:spPr>
          <a:xfrm>
            <a:off x="536591" y="1322854"/>
            <a:ext cx="6294516" cy="5284396"/>
          </a:xfrm>
          <a:prstGeom prst="rect">
            <a:avLst/>
          </a:prstGeom>
        </p:spPr>
        <p:txBody>
          <a:bodyPr vert="horz" lIns="0" tIns="45720" rIns="0" bIns="45720" rtlCol="0" anchor="t"/>
          <a:lstStyle>
            <a:defPPr>
              <a:defRPr lang="en-US"/>
            </a:defPPr>
            <a:lvl1pPr marL="0" algn="r" defTabSz="914400" rtl="0" eaLnBrk="1" latinLnBrk="0" hangingPunct="1">
              <a:defRPr sz="11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1500" b="1" dirty="0">
              <a:solidFill>
                <a:schemeClr val="tx1"/>
              </a:solidFill>
            </a:endParaRPr>
          </a:p>
          <a:p>
            <a:pPr algn="l"/>
            <a:r>
              <a:rPr lang="en-US" sz="1500" b="1" dirty="0">
                <a:solidFill>
                  <a:schemeClr val="tx1"/>
                </a:solidFill>
              </a:rPr>
              <a:t>Challenge</a:t>
            </a:r>
          </a:p>
          <a:p>
            <a:pPr algn="l"/>
            <a:r>
              <a:rPr lang="en-US" sz="1500" dirty="0">
                <a:solidFill>
                  <a:schemeClr val="tx1"/>
                </a:solidFill>
              </a:rPr>
              <a:t>In order to better target their physician customers, Takeda was seeking an advanced solution for discovering next-level thought leaders specializing in integrated delivery networks and accountable care organizations. The team initially turned to IBM Watson, but had limited success.</a:t>
            </a:r>
          </a:p>
          <a:p>
            <a:pPr algn="l"/>
            <a:endParaRPr lang="en-US" sz="1500" dirty="0">
              <a:solidFill>
                <a:schemeClr val="tx1"/>
              </a:solidFill>
            </a:endParaRPr>
          </a:p>
          <a:p>
            <a:pPr algn="l"/>
            <a:r>
              <a:rPr lang="en-US" sz="1500" b="1" dirty="0">
                <a:solidFill>
                  <a:schemeClr val="tx1"/>
                </a:solidFill>
              </a:rPr>
              <a:t>How MATTER helped</a:t>
            </a:r>
          </a:p>
          <a:p>
            <a:pPr algn="l"/>
            <a:r>
              <a:rPr lang="en-US" sz="1500" dirty="0">
                <a:solidFill>
                  <a:schemeClr val="tx1"/>
                </a:solidFill>
              </a:rPr>
              <a:t>MATTER facilitated a collaboration between Takeda and </a:t>
            </a:r>
            <a:r>
              <a:rPr lang="en-US" sz="1500" dirty="0" err="1">
                <a:solidFill>
                  <a:schemeClr val="tx1"/>
                </a:solidFill>
              </a:rPr>
              <a:t>rMark</a:t>
            </a:r>
            <a:r>
              <a:rPr lang="en-US" sz="1500" dirty="0">
                <a:solidFill>
                  <a:schemeClr val="tx1"/>
                </a:solidFill>
              </a:rPr>
              <a:t> Bio, a member company that was developing a related technology. Takeda provided the product roadmap that led </a:t>
            </a:r>
            <a:r>
              <a:rPr lang="en-US" sz="1500" dirty="0" err="1">
                <a:solidFill>
                  <a:schemeClr val="tx1"/>
                </a:solidFill>
              </a:rPr>
              <a:t>rMark</a:t>
            </a:r>
            <a:r>
              <a:rPr lang="en-US" sz="1500" dirty="0">
                <a:solidFill>
                  <a:schemeClr val="tx1"/>
                </a:solidFill>
              </a:rPr>
              <a:t> Bio to extend their platform and algorithms to identify thought leaders that met Takeda's criteria.</a:t>
            </a:r>
          </a:p>
          <a:p>
            <a:pPr algn="l"/>
            <a:endParaRPr lang="en-US" sz="1500" dirty="0">
              <a:solidFill>
                <a:schemeClr val="tx1"/>
              </a:solidFill>
            </a:endParaRPr>
          </a:p>
          <a:p>
            <a:pPr algn="l"/>
            <a:r>
              <a:rPr lang="en-US" sz="1500" b="1" dirty="0">
                <a:solidFill>
                  <a:schemeClr val="tx1"/>
                </a:solidFill>
              </a:rPr>
              <a:t>Outcome</a:t>
            </a:r>
          </a:p>
          <a:p>
            <a:pPr algn="l"/>
            <a:r>
              <a:rPr lang="en-US" sz="1500" dirty="0">
                <a:solidFill>
                  <a:schemeClr val="tx1"/>
                </a:solidFill>
              </a:rPr>
              <a:t>Takeda became </a:t>
            </a:r>
            <a:r>
              <a:rPr lang="en-US" sz="1500" dirty="0" err="1">
                <a:solidFill>
                  <a:schemeClr val="tx1"/>
                </a:solidFill>
              </a:rPr>
              <a:t>rMark</a:t>
            </a:r>
            <a:r>
              <a:rPr lang="en-US" sz="1500" dirty="0">
                <a:solidFill>
                  <a:schemeClr val="tx1"/>
                </a:solidFill>
              </a:rPr>
              <a:t> Bio's first enterprise customer, deploying its solution to help 60 Takeda employees to better identify and target thought leaders. Takeda and </a:t>
            </a:r>
            <a:r>
              <a:rPr lang="en-US" sz="1500" dirty="0" err="1">
                <a:solidFill>
                  <a:schemeClr val="tx1"/>
                </a:solidFill>
              </a:rPr>
              <a:t>rMark</a:t>
            </a:r>
            <a:r>
              <a:rPr lang="en-US" sz="1500" dirty="0">
                <a:solidFill>
                  <a:schemeClr val="tx1"/>
                </a:solidFill>
              </a:rPr>
              <a:t> Bio are currently planning an expansion of the solution to different groups within Takeda.</a:t>
            </a:r>
          </a:p>
        </p:txBody>
      </p:sp>
    </p:spTree>
    <p:extLst>
      <p:ext uri="{BB962C8B-B14F-4D97-AF65-F5344CB8AC3E}">
        <p14:creationId xmlns:p14="http://schemas.microsoft.com/office/powerpoint/2010/main" val="123819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BECF203A-5F41-CC41-A55A-BDC5D625BD6C}"/>
              </a:ext>
            </a:extLst>
          </p:cNvPr>
          <p:cNvSpPr>
            <a:spLocks noGrp="1"/>
          </p:cNvSpPr>
          <p:nvPr>
            <p:ph type="sldNum" sz="quarter" idx="10"/>
          </p:nvPr>
        </p:nvSpPr>
        <p:spPr/>
        <p:txBody>
          <a:bodyPr/>
          <a:lstStyle/>
          <a:p>
            <a:fld id="{B11DF926-6F1D-1D46-B8D5-CEBFC93F56F7}" type="slidenum">
              <a:rPr lang="en-US" smtClean="0"/>
              <a:pPr/>
              <a:t>12</a:t>
            </a:fld>
            <a:endParaRPr lang="en-US"/>
          </a:p>
        </p:txBody>
      </p:sp>
    </p:spTree>
    <p:extLst>
      <p:ext uri="{BB962C8B-B14F-4D97-AF65-F5344CB8AC3E}">
        <p14:creationId xmlns:p14="http://schemas.microsoft.com/office/powerpoint/2010/main" val="33614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7347E015-57BE-7849-BE9F-A16FD51FD078}"/>
              </a:ext>
            </a:extLst>
          </p:cNvPr>
          <p:cNvSpPr>
            <a:spLocks noGrp="1"/>
          </p:cNvSpPr>
          <p:nvPr>
            <p:ph type="sldNum" sz="quarter" idx="10"/>
          </p:nvPr>
        </p:nvSpPr>
        <p:spPr/>
        <p:txBody>
          <a:bodyPr/>
          <a:lstStyle/>
          <a:p>
            <a:fld id="{B11DF926-6F1D-1D46-B8D5-CEBFC93F56F7}" type="slidenum">
              <a:rPr lang="en-US" smtClean="0"/>
              <a:pPr/>
              <a:t>13</a:t>
            </a:fld>
            <a:endParaRPr lang="en-US"/>
          </a:p>
        </p:txBody>
      </p:sp>
    </p:spTree>
    <p:extLst>
      <p:ext uri="{BB962C8B-B14F-4D97-AF65-F5344CB8AC3E}">
        <p14:creationId xmlns:p14="http://schemas.microsoft.com/office/powerpoint/2010/main" val="145640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27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B8A5ED91-948E-9349-AE41-158736C7A96E}"/>
              </a:ext>
            </a:extLst>
          </p:cNvPr>
          <p:cNvSpPr>
            <a:spLocks noGrp="1"/>
          </p:cNvSpPr>
          <p:nvPr>
            <p:ph type="sldNum" sz="quarter" idx="10"/>
          </p:nvPr>
        </p:nvSpPr>
        <p:spPr/>
        <p:txBody>
          <a:bodyPr/>
          <a:lstStyle/>
          <a:p>
            <a:fld id="{B11DF926-6F1D-1D46-B8D5-CEBFC93F56F7}" type="slidenum">
              <a:rPr lang="en-US" smtClean="0"/>
              <a:pPr/>
              <a:t>2</a:t>
            </a:fld>
            <a:endParaRPr lang="en-US"/>
          </a:p>
        </p:txBody>
      </p:sp>
    </p:spTree>
    <p:extLst>
      <p:ext uri="{BB962C8B-B14F-4D97-AF65-F5344CB8AC3E}">
        <p14:creationId xmlns:p14="http://schemas.microsoft.com/office/powerpoint/2010/main" val="44616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AC8D7DB-A934-CC46-B586-64778F31F172}"/>
              </a:ext>
            </a:extLst>
          </p:cNvPr>
          <p:cNvSpPr>
            <a:spLocks noGrp="1"/>
          </p:cNvSpPr>
          <p:nvPr>
            <p:ph type="sldNum" sz="quarter" idx="10"/>
          </p:nvPr>
        </p:nvSpPr>
        <p:spPr/>
        <p:txBody>
          <a:bodyPr/>
          <a:lstStyle/>
          <a:p>
            <a:fld id="{B11DF926-6F1D-1D46-B8D5-CEBFC93F56F7}" type="slidenum">
              <a:rPr lang="en-US" smtClean="0"/>
              <a:pPr/>
              <a:t>3</a:t>
            </a:fld>
            <a:endParaRPr lang="en-US"/>
          </a:p>
        </p:txBody>
      </p:sp>
    </p:spTree>
    <p:extLst>
      <p:ext uri="{BB962C8B-B14F-4D97-AF65-F5344CB8AC3E}">
        <p14:creationId xmlns:p14="http://schemas.microsoft.com/office/powerpoint/2010/main" val="168407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86247AA-061C-3345-BD09-61B7D442821F}"/>
              </a:ext>
            </a:extLst>
          </p:cNvPr>
          <p:cNvSpPr>
            <a:spLocks noGrp="1"/>
          </p:cNvSpPr>
          <p:nvPr>
            <p:ph type="sldNum" sz="quarter" idx="10"/>
          </p:nvPr>
        </p:nvSpPr>
        <p:spPr/>
        <p:txBody>
          <a:bodyPr/>
          <a:lstStyle/>
          <a:p>
            <a:fld id="{B11DF926-6F1D-1D46-B8D5-CEBFC93F56F7}" type="slidenum">
              <a:rPr lang="en-US" smtClean="0"/>
              <a:pPr/>
              <a:t>4</a:t>
            </a:fld>
            <a:endParaRPr lang="en-US"/>
          </a:p>
        </p:txBody>
      </p:sp>
    </p:spTree>
    <p:extLst>
      <p:ext uri="{BB962C8B-B14F-4D97-AF65-F5344CB8AC3E}">
        <p14:creationId xmlns:p14="http://schemas.microsoft.com/office/powerpoint/2010/main" val="224814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FD366E9-4655-B448-A1A5-53752481F563}"/>
              </a:ext>
            </a:extLst>
          </p:cNvPr>
          <p:cNvSpPr>
            <a:spLocks noGrp="1"/>
          </p:cNvSpPr>
          <p:nvPr>
            <p:ph type="sldNum" sz="quarter" idx="10"/>
          </p:nvPr>
        </p:nvSpPr>
        <p:spPr/>
        <p:txBody>
          <a:bodyPr/>
          <a:lstStyle/>
          <a:p>
            <a:fld id="{B11DF926-6F1D-1D46-B8D5-CEBFC93F56F7}" type="slidenum">
              <a:rPr lang="en-US" smtClean="0"/>
              <a:pPr/>
              <a:t>5</a:t>
            </a:fld>
            <a:endParaRPr lang="en-US"/>
          </a:p>
        </p:txBody>
      </p:sp>
    </p:spTree>
    <p:extLst>
      <p:ext uri="{BB962C8B-B14F-4D97-AF65-F5344CB8AC3E}">
        <p14:creationId xmlns:p14="http://schemas.microsoft.com/office/powerpoint/2010/main" val="102435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02C25FE4-35A1-E04D-A168-2C55E3EC531A}"/>
              </a:ext>
            </a:extLst>
          </p:cNvPr>
          <p:cNvSpPr>
            <a:spLocks noGrp="1"/>
          </p:cNvSpPr>
          <p:nvPr>
            <p:ph type="sldNum" sz="quarter" idx="10"/>
          </p:nvPr>
        </p:nvSpPr>
        <p:spPr/>
        <p:txBody>
          <a:bodyPr/>
          <a:lstStyle/>
          <a:p>
            <a:fld id="{B11DF926-6F1D-1D46-B8D5-CEBFC93F56F7}" type="slidenum">
              <a:rPr lang="en-US" smtClean="0"/>
              <a:pPr/>
              <a:t>6</a:t>
            </a:fld>
            <a:endParaRPr lang="en-US"/>
          </a:p>
        </p:txBody>
      </p:sp>
    </p:spTree>
    <p:extLst>
      <p:ext uri="{BB962C8B-B14F-4D97-AF65-F5344CB8AC3E}">
        <p14:creationId xmlns:p14="http://schemas.microsoft.com/office/powerpoint/2010/main" val="110595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8D9D4EAF-20B2-BB40-B899-7438FC96AE66}"/>
              </a:ext>
            </a:extLst>
          </p:cNvPr>
          <p:cNvSpPr>
            <a:spLocks noGrp="1"/>
          </p:cNvSpPr>
          <p:nvPr>
            <p:ph type="sldNum" sz="quarter" idx="10"/>
          </p:nvPr>
        </p:nvSpPr>
        <p:spPr/>
        <p:txBody>
          <a:bodyPr/>
          <a:lstStyle/>
          <a:p>
            <a:fld id="{B11DF926-6F1D-1D46-B8D5-CEBFC93F56F7}" type="slidenum">
              <a:rPr lang="en-US" smtClean="0"/>
              <a:pPr/>
              <a:t>7</a:t>
            </a:fld>
            <a:endParaRPr lang="en-US"/>
          </a:p>
        </p:txBody>
      </p:sp>
    </p:spTree>
    <p:extLst>
      <p:ext uri="{BB962C8B-B14F-4D97-AF65-F5344CB8AC3E}">
        <p14:creationId xmlns:p14="http://schemas.microsoft.com/office/powerpoint/2010/main" val="253579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0C838B69-4F88-514A-8D17-110DBAB5B04B}"/>
              </a:ext>
            </a:extLst>
          </p:cNvPr>
          <p:cNvSpPr>
            <a:spLocks noGrp="1"/>
          </p:cNvSpPr>
          <p:nvPr>
            <p:ph type="sldNum" sz="quarter" idx="10"/>
          </p:nvPr>
        </p:nvSpPr>
        <p:spPr/>
        <p:txBody>
          <a:bodyPr/>
          <a:lstStyle/>
          <a:p>
            <a:fld id="{B11DF926-6F1D-1D46-B8D5-CEBFC93F56F7}" type="slidenum">
              <a:rPr lang="en-US" smtClean="0"/>
              <a:pPr/>
              <a:t>8</a:t>
            </a:fld>
            <a:endParaRPr lang="en-US"/>
          </a:p>
        </p:txBody>
      </p:sp>
      <p:sp>
        <p:nvSpPr>
          <p:cNvPr id="3" name="Rectangle 2">
            <a:extLst>
              <a:ext uri="{FF2B5EF4-FFF2-40B4-BE49-F238E27FC236}">
                <a16:creationId xmlns:a16="http://schemas.microsoft.com/office/drawing/2014/main" xmlns="" id="{3E509491-5005-6D4E-9BE7-D991C3C8FA82}"/>
              </a:ext>
            </a:extLst>
          </p:cNvPr>
          <p:cNvSpPr/>
          <p:nvPr/>
        </p:nvSpPr>
        <p:spPr>
          <a:xfrm>
            <a:off x="7811146" y="1459843"/>
            <a:ext cx="4075818" cy="3970318"/>
          </a:xfrm>
          <a:prstGeom prst="rect">
            <a:avLst/>
          </a:prstGeom>
        </p:spPr>
        <p:txBody>
          <a:bodyPr wrap="square" lIns="0" rIns="0">
            <a:spAutoFit/>
          </a:bodyPr>
          <a:lstStyle/>
          <a:p>
            <a:pPr>
              <a:buSzPct val="125000"/>
            </a:pPr>
            <a:r>
              <a:rPr lang="en-US" sz="2000" b="1" dirty="0">
                <a:solidFill>
                  <a:schemeClr val="bg1"/>
                </a:solidFill>
                <a:latin typeface="Nexa Light" panose="02000000000000000000" pitchFamily="2" charset="77"/>
                <a:ea typeface="Verdana" panose="020B0604030504040204" pitchFamily="34" charset="0"/>
                <a:cs typeface="Verdana" panose="020B0604030504040204" pitchFamily="34" charset="0"/>
              </a:rPr>
              <a:t>       </a:t>
            </a:r>
            <a:r>
              <a:rPr lang="en-US" sz="2400" b="1" dirty="0">
                <a:solidFill>
                  <a:schemeClr val="bg1"/>
                </a:solidFill>
                <a:latin typeface="Nexa Light" panose="02000000000000000000" pitchFamily="2" charset="77"/>
                <a:ea typeface="Verdana" panose="020B0604030504040204" pitchFamily="34" charset="0"/>
                <a:cs typeface="Verdana" panose="020B0604030504040204" pitchFamily="34" charset="0"/>
              </a:rPr>
              <a:t>The early days are the hardest. We owe a significant amount of the early wins to opportunities that MATTER helped generate. We would not be where we are today without MATTER.”</a:t>
            </a:r>
          </a:p>
          <a:p>
            <a:pPr>
              <a:buSzPct val="125000"/>
            </a:pPr>
            <a:endParaRPr lang="en-US" sz="2000" b="1" dirty="0">
              <a:solidFill>
                <a:schemeClr val="bg1"/>
              </a:solidFill>
              <a:latin typeface="Nexa Light" panose="02000000000000000000" pitchFamily="2" charset="77"/>
              <a:ea typeface="Verdana" panose="020B0604030504040204" pitchFamily="34" charset="0"/>
              <a:cs typeface="Verdana" panose="020B0604030504040204" pitchFamily="34" charset="0"/>
            </a:endParaRPr>
          </a:p>
          <a:p>
            <a:pPr algn="r">
              <a:buSzPct val="125000"/>
            </a:pPr>
            <a:r>
              <a:rPr lang="en-US" dirty="0">
                <a:solidFill>
                  <a:schemeClr val="bg1"/>
                </a:solidFill>
                <a:latin typeface="Nexa Light" panose="02000000000000000000" pitchFamily="2" charset="77"/>
                <a:ea typeface="Verdana" panose="020B0604030504040204" pitchFamily="34" charset="0"/>
                <a:cs typeface="Verdana" panose="020B0604030504040204" pitchFamily="34" charset="0"/>
              </a:rPr>
              <a:t>— David Cohn, Founder and </a:t>
            </a:r>
            <a:br>
              <a:rPr lang="en-US" dirty="0">
                <a:solidFill>
                  <a:schemeClr val="bg1"/>
                </a:solidFill>
                <a:latin typeface="Nexa Light" panose="02000000000000000000" pitchFamily="2" charset="77"/>
                <a:ea typeface="Verdana" panose="020B0604030504040204" pitchFamily="34" charset="0"/>
                <a:cs typeface="Verdana" panose="020B0604030504040204" pitchFamily="34" charset="0"/>
              </a:rPr>
            </a:br>
            <a:r>
              <a:rPr lang="en-US" dirty="0">
                <a:solidFill>
                  <a:schemeClr val="bg1"/>
                </a:solidFill>
                <a:latin typeface="Nexa Light" panose="02000000000000000000" pitchFamily="2" charset="77"/>
                <a:ea typeface="Verdana" panose="020B0604030504040204" pitchFamily="34" charset="0"/>
                <a:cs typeface="Verdana" panose="020B0604030504040204" pitchFamily="34" charset="0"/>
              </a:rPr>
              <a:t>CEO, Regroup</a:t>
            </a:r>
            <a:endParaRPr lang="en-US" sz="1200" dirty="0">
              <a:solidFill>
                <a:schemeClr val="bg1"/>
              </a:solidFill>
              <a:latin typeface="Nexa Light" panose="02000000000000000000" pitchFamily="2" charset="77"/>
              <a:ea typeface="Verdana" panose="020B0604030504040204" pitchFamily="34" charset="0"/>
              <a:cs typeface="Verdana" panose="020B0604030504040204" pitchFamily="34" charset="0"/>
            </a:endParaRPr>
          </a:p>
        </p:txBody>
      </p:sp>
      <p:sp>
        <p:nvSpPr>
          <p:cNvPr id="4" name="Rectangle 3">
            <a:extLst>
              <a:ext uri="{FF2B5EF4-FFF2-40B4-BE49-F238E27FC236}">
                <a16:creationId xmlns:a16="http://schemas.microsoft.com/office/drawing/2014/main" xmlns="" id="{3B619B88-3E0D-B647-B1B5-212D6A4947EB}"/>
              </a:ext>
            </a:extLst>
          </p:cNvPr>
          <p:cNvSpPr/>
          <p:nvPr/>
        </p:nvSpPr>
        <p:spPr>
          <a:xfrm>
            <a:off x="7459847" y="912520"/>
            <a:ext cx="981094" cy="1862048"/>
          </a:xfrm>
          <a:prstGeom prst="rect">
            <a:avLst/>
          </a:prstGeom>
        </p:spPr>
        <p:txBody>
          <a:bodyPr wrap="square">
            <a:spAutoFit/>
          </a:bodyPr>
          <a:lstStyle/>
          <a:p>
            <a:pPr>
              <a:buSzPct val="125000"/>
            </a:pPr>
            <a:r>
              <a:rPr lang="en-US" sz="11500" spc="-150" dirty="0">
                <a:solidFill>
                  <a:schemeClr val="accent6"/>
                </a:solidFill>
                <a:latin typeface="Monotype Sorts" pitchFamily="2" charset="2"/>
                <a:ea typeface="Verdana" panose="020B0604030504040204" pitchFamily="34" charset="0"/>
                <a:cs typeface="Verdana" panose="020B0604030504040204" pitchFamily="34" charset="0"/>
              </a:rPr>
              <a:t>“</a:t>
            </a:r>
            <a:endParaRPr lang="en-US" sz="4800" spc="-150" dirty="0">
              <a:solidFill>
                <a:schemeClr val="accent6"/>
              </a:solidFill>
              <a:latin typeface="Arial" panose="020B0604020202020204" pitchFamily="34" charset="0"/>
              <a:ea typeface="STHupo" panose="02010800040101010101" pitchFamily="2" charset="-122"/>
              <a:cs typeface="Arial" panose="020B0604020202020204" pitchFamily="34" charset="0"/>
            </a:endParaRPr>
          </a:p>
        </p:txBody>
      </p:sp>
      <p:sp>
        <p:nvSpPr>
          <p:cNvPr id="5" name="Text Placeholder 2">
            <a:extLst>
              <a:ext uri="{FF2B5EF4-FFF2-40B4-BE49-F238E27FC236}">
                <a16:creationId xmlns:a16="http://schemas.microsoft.com/office/drawing/2014/main" xmlns="" id="{37411CCD-8AE4-A840-B8A7-0B037E72B24D}"/>
              </a:ext>
            </a:extLst>
          </p:cNvPr>
          <p:cNvSpPr txBox="1">
            <a:spLocks/>
          </p:cNvSpPr>
          <p:nvPr/>
        </p:nvSpPr>
        <p:spPr>
          <a:xfrm>
            <a:off x="536591" y="1322854"/>
            <a:ext cx="6294516" cy="5284396"/>
          </a:xfrm>
          <a:prstGeom prst="rect">
            <a:avLst/>
          </a:prstGeom>
        </p:spPr>
        <p:txBody>
          <a:bodyPr vert="horz" lIns="0" tIns="45720" rIns="0" bIns="45720" rtlCol="0" anchor="t"/>
          <a:lstStyle>
            <a:defPPr>
              <a:defRPr lang="en-US"/>
            </a:defPPr>
            <a:lvl1pPr marL="0" algn="r" defTabSz="914400" rtl="0" eaLnBrk="1" latinLnBrk="0" hangingPunct="1">
              <a:defRPr sz="11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1500" dirty="0">
              <a:solidFill>
                <a:schemeClr val="tx1"/>
              </a:solidFill>
            </a:endParaRPr>
          </a:p>
          <a:p>
            <a:pPr algn="l"/>
            <a:r>
              <a:rPr lang="en-US" sz="1500" b="1" dirty="0">
                <a:solidFill>
                  <a:schemeClr val="tx1"/>
                </a:solidFill>
              </a:rPr>
              <a:t>Challenge</a:t>
            </a:r>
          </a:p>
          <a:p>
            <a:pPr algn="l"/>
            <a:r>
              <a:rPr lang="en-US" sz="1500" dirty="0">
                <a:solidFill>
                  <a:schemeClr val="tx1"/>
                </a:solidFill>
              </a:rPr>
              <a:t>David Cohn knows firsthand the value of talk therapy and recognized a crippling shortage of mental and behavioral health providers in the United States. In 2011, he founded Regroup, a web-based video service that virtually connects therapists and psychiatrists to patients. </a:t>
            </a:r>
          </a:p>
          <a:p>
            <a:pPr algn="l"/>
            <a:endParaRPr lang="en-US" sz="1500" dirty="0">
              <a:solidFill>
                <a:schemeClr val="tx1"/>
              </a:solidFill>
            </a:endParaRPr>
          </a:p>
          <a:p>
            <a:pPr algn="l"/>
            <a:r>
              <a:rPr lang="en-US" sz="1500" b="1" dirty="0">
                <a:solidFill>
                  <a:schemeClr val="tx1"/>
                </a:solidFill>
              </a:rPr>
              <a:t>How MATTER helped</a:t>
            </a:r>
          </a:p>
          <a:p>
            <a:pPr algn="l"/>
            <a:r>
              <a:rPr lang="en-US" sz="1500" dirty="0">
                <a:solidFill>
                  <a:schemeClr val="tx1"/>
                </a:solidFill>
              </a:rPr>
              <a:t>Regroup joined MATTER as a founding member in 2015 and immediately began making valuable connections. Through MATTER, David met mentors who would become board and team members, found investors to provide his first outside capital and developed relationships with healthcare providers that would become customers.</a:t>
            </a:r>
          </a:p>
          <a:p>
            <a:pPr algn="l"/>
            <a:endParaRPr lang="en-US" sz="1500" dirty="0">
              <a:solidFill>
                <a:schemeClr val="tx1"/>
              </a:solidFill>
            </a:endParaRPr>
          </a:p>
          <a:p>
            <a:pPr algn="l"/>
            <a:r>
              <a:rPr lang="en-US" sz="1500" b="1" dirty="0">
                <a:solidFill>
                  <a:schemeClr val="tx1"/>
                </a:solidFill>
              </a:rPr>
              <a:t>Outcome</a:t>
            </a:r>
          </a:p>
          <a:p>
            <a:pPr algn="l"/>
            <a:r>
              <a:rPr lang="en-US" sz="1500" dirty="0">
                <a:solidFill>
                  <a:schemeClr val="tx1"/>
                </a:solidFill>
              </a:rPr>
              <a:t>Since joining MATTER, Regroup has raised $13.9 million through three rounds of funding, evolved their business model and sold their solution to dozens of customers. Regroup currently employs 100 people, operates in 19 states and provided more than 100,000 therapy sessions in 2018 alone. </a:t>
            </a:r>
          </a:p>
          <a:p>
            <a:pPr algn="l"/>
            <a:endParaRPr lang="en-US" sz="1500" dirty="0">
              <a:solidFill>
                <a:schemeClr val="tx1"/>
              </a:solidFill>
            </a:endParaRPr>
          </a:p>
        </p:txBody>
      </p:sp>
      <p:sp>
        <p:nvSpPr>
          <p:cNvPr id="6" name="Rectangle 5">
            <a:extLst>
              <a:ext uri="{FF2B5EF4-FFF2-40B4-BE49-F238E27FC236}">
                <a16:creationId xmlns:a16="http://schemas.microsoft.com/office/drawing/2014/main" xmlns="" id="{A11276D7-C2AC-CA48-96FF-3C1773F23788}"/>
              </a:ext>
            </a:extLst>
          </p:cNvPr>
          <p:cNvSpPr/>
          <p:nvPr/>
        </p:nvSpPr>
        <p:spPr>
          <a:xfrm>
            <a:off x="3596277" y="804566"/>
            <a:ext cx="1721946" cy="461665"/>
          </a:xfrm>
          <a:prstGeom prst="rect">
            <a:avLst/>
          </a:prstGeom>
        </p:spPr>
        <p:txBody>
          <a:bodyPr wrap="none">
            <a:spAutoFit/>
          </a:bodyPr>
          <a:lstStyle/>
          <a:p>
            <a:pPr lvl="0" defTabSz="309464" hangingPunct="0">
              <a:defRPr/>
            </a:pPr>
            <a:r>
              <a:rPr lang="en-US" sz="2400" kern="0" dirty="0">
                <a:solidFill>
                  <a:schemeClr val="accent2"/>
                </a:solidFill>
                <a:latin typeface="Nexa Light" panose="02000000000000000000" pitchFamily="2" charset="77"/>
                <a:ea typeface="Nexa Bold" charset="0"/>
                <a:cs typeface="Nexa Bold" charset="0"/>
                <a:sym typeface="Montserrat-Regular"/>
              </a:rPr>
              <a:t>REGROUP</a:t>
            </a:r>
            <a:endParaRPr lang="en-US" sz="2800" kern="0" dirty="0">
              <a:solidFill>
                <a:schemeClr val="accent2"/>
              </a:solidFill>
              <a:latin typeface="Nexa Light" panose="02000000000000000000" pitchFamily="2" charset="77"/>
              <a:ea typeface="Nexa Bold" charset="0"/>
              <a:cs typeface="Nexa Bold" charset="0"/>
              <a:sym typeface="Montserrat-Regular"/>
            </a:endParaRPr>
          </a:p>
        </p:txBody>
      </p:sp>
    </p:spTree>
    <p:extLst>
      <p:ext uri="{BB962C8B-B14F-4D97-AF65-F5344CB8AC3E}">
        <p14:creationId xmlns:p14="http://schemas.microsoft.com/office/powerpoint/2010/main" val="36601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7402A771-B5C3-2943-9722-02B9E98DB92A}"/>
              </a:ext>
            </a:extLst>
          </p:cNvPr>
          <p:cNvSpPr>
            <a:spLocks noGrp="1"/>
          </p:cNvSpPr>
          <p:nvPr>
            <p:ph type="sldNum" sz="quarter" idx="10"/>
          </p:nvPr>
        </p:nvSpPr>
        <p:spPr/>
        <p:txBody>
          <a:bodyPr/>
          <a:lstStyle/>
          <a:p>
            <a:fld id="{B11DF926-6F1D-1D46-B8D5-CEBFC93F56F7}" type="slidenum">
              <a:rPr lang="en-US" smtClean="0"/>
              <a:pPr/>
              <a:t>9</a:t>
            </a:fld>
            <a:endParaRPr lang="en-US"/>
          </a:p>
        </p:txBody>
      </p:sp>
    </p:spTree>
    <p:extLst>
      <p:ext uri="{BB962C8B-B14F-4D97-AF65-F5344CB8AC3E}">
        <p14:creationId xmlns:p14="http://schemas.microsoft.com/office/powerpoint/2010/main" val="125864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TTER 2019">
  <a:themeElements>
    <a:clrScheme name="MATTER 2019">
      <a:dk1>
        <a:srgbClr val="2C2E37"/>
      </a:dk1>
      <a:lt1>
        <a:srgbClr val="FFFFFF"/>
      </a:lt1>
      <a:dk2>
        <a:srgbClr val="2C2E37"/>
      </a:dk2>
      <a:lt2>
        <a:srgbClr val="F1F1F1"/>
      </a:lt2>
      <a:accent1>
        <a:srgbClr val="00ADD0"/>
      </a:accent1>
      <a:accent2>
        <a:srgbClr val="1C5371"/>
      </a:accent2>
      <a:accent3>
        <a:srgbClr val="307983"/>
      </a:accent3>
      <a:accent4>
        <a:srgbClr val="76787B"/>
      </a:accent4>
      <a:accent5>
        <a:srgbClr val="C9CAC8"/>
      </a:accent5>
      <a:accent6>
        <a:srgbClr val="F1F1F1"/>
      </a:accent6>
      <a:hlink>
        <a:srgbClr val="00ADD0"/>
      </a:hlink>
      <a:folHlink>
        <a:srgbClr val="00AD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TER PowerPoint Template 2019" id="{6445529A-6A24-1547-8740-F0FC398E0D1B}" vid="{FA37090B-01A0-6D47-8CCD-252CD3A0AB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MATTER 2019</Template>
  <TotalTime>7379</TotalTime>
  <Words>392</Words>
  <Application>Microsoft Office PowerPoint</Application>
  <PresentationFormat>Widescreen</PresentationFormat>
  <Paragraphs>42</Paragraphs>
  <Slides>14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Monotype Sorts</vt:lpstr>
      <vt:lpstr>Montserrat-Regular</vt:lpstr>
      <vt:lpstr>Nexa Bold</vt:lpstr>
      <vt:lpstr>Nexa Light</vt:lpstr>
      <vt:lpstr>STHupo</vt:lpstr>
      <vt:lpstr>Verdana</vt:lpstr>
      <vt:lpstr>MATTER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Kennedy</dc:creator>
  <cp:lastModifiedBy>Moore, Levi</cp:lastModifiedBy>
  <cp:revision>16</cp:revision>
  <cp:lastPrinted>2019-02-27T22:16:52Z</cp:lastPrinted>
  <dcterms:created xsi:type="dcterms:W3CDTF">2019-02-27T21:03:55Z</dcterms:created>
  <dcterms:modified xsi:type="dcterms:W3CDTF">2019-05-22T16:06:59Z</dcterms:modified>
</cp:coreProperties>
</file>