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69" r:id="rId2"/>
    <p:sldId id="280" r:id="rId3"/>
    <p:sldId id="270" r:id="rId4"/>
    <p:sldId id="272" r:id="rId5"/>
    <p:sldId id="278" r:id="rId6"/>
    <p:sldId id="273" r:id="rId7"/>
    <p:sldId id="268" r:id="rId8"/>
    <p:sldId id="274" r:id="rId9"/>
    <p:sldId id="281" r:id="rId10"/>
    <p:sldId id="275" r:id="rId11"/>
    <p:sldId id="276" r:id="rId12"/>
    <p:sldId id="277" r:id="rId13"/>
    <p:sldId id="27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8" d="100"/>
          <a:sy n="88" d="100"/>
        </p:scale>
        <p:origin x="859" y="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2BDC6-6FBE-432A-9429-06F7F9B6BE32}"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779A6-BAB1-4DD0-86D7-E54C521C3E3A}" type="slidenum">
              <a:rPr lang="en-US" smtClean="0"/>
              <a:t>‹#›</a:t>
            </a:fld>
            <a:endParaRPr lang="en-US"/>
          </a:p>
        </p:txBody>
      </p:sp>
    </p:spTree>
    <p:extLst>
      <p:ext uri="{BB962C8B-B14F-4D97-AF65-F5344CB8AC3E}">
        <p14:creationId xmlns:p14="http://schemas.microsoft.com/office/powerpoint/2010/main" val="272269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779A6-BAB1-4DD0-86D7-E54C521C3E3A}" type="slidenum">
              <a:rPr lang="en-US" smtClean="0"/>
              <a:t>2</a:t>
            </a:fld>
            <a:endParaRPr lang="en-US"/>
          </a:p>
        </p:txBody>
      </p:sp>
    </p:spTree>
    <p:extLst>
      <p:ext uri="{BB962C8B-B14F-4D97-AF65-F5344CB8AC3E}">
        <p14:creationId xmlns:p14="http://schemas.microsoft.com/office/powerpoint/2010/main" val="231479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779A6-BAB1-4DD0-86D7-E54C521C3E3A}" type="slidenum">
              <a:rPr lang="en-US" smtClean="0"/>
              <a:t>8</a:t>
            </a:fld>
            <a:endParaRPr lang="en-US"/>
          </a:p>
        </p:txBody>
      </p:sp>
    </p:spTree>
    <p:extLst>
      <p:ext uri="{BB962C8B-B14F-4D97-AF65-F5344CB8AC3E}">
        <p14:creationId xmlns:p14="http://schemas.microsoft.com/office/powerpoint/2010/main" val="263699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779A6-BAB1-4DD0-86D7-E54C521C3E3A}" type="slidenum">
              <a:rPr lang="en-US" smtClean="0"/>
              <a:t>11</a:t>
            </a:fld>
            <a:endParaRPr lang="en-US"/>
          </a:p>
        </p:txBody>
      </p:sp>
    </p:spTree>
    <p:extLst>
      <p:ext uri="{BB962C8B-B14F-4D97-AF65-F5344CB8AC3E}">
        <p14:creationId xmlns:p14="http://schemas.microsoft.com/office/powerpoint/2010/main" val="3916982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68132B0-60CC-4E48-8F13-8F975FBDD9A4}" type="datetimeFigureOut">
              <a:rPr lang="en-US" smtClean="0"/>
              <a:t>10/24/2023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14219863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132B0-60CC-4E48-8F13-8F975FBDD9A4}"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18155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8132B0-60CC-4E48-8F13-8F975FBDD9A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2121153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8132B0-60CC-4E48-8F13-8F975FBDD9A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341928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8132B0-60CC-4E48-8F13-8F975FBDD9A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3658700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8132B0-60CC-4E48-8F13-8F975FBDD9A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2629034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8132B0-60CC-4E48-8F13-8F975FBDD9A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1552285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132B0-60CC-4E48-8F13-8F975FBDD9A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3343151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132B0-60CC-4E48-8F13-8F975FBDD9A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54389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132B0-60CC-4E48-8F13-8F975FBDD9A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34190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8132B0-60CC-4E48-8F13-8F975FBDD9A4}"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303586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132B0-60CC-4E48-8F13-8F975FBDD9A4}"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73722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8132B0-60CC-4E48-8F13-8F975FBDD9A4}"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339066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8132B0-60CC-4E48-8F13-8F975FBDD9A4}"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355616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68132B0-60CC-4E48-8F13-8F975FBDD9A4}"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208677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132B0-60CC-4E48-8F13-8F975FBDD9A4}"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336073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132B0-60CC-4E48-8F13-8F975FBDD9A4}"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B8D44-D9D4-4366-93BE-5BD995885F30}" type="slidenum">
              <a:rPr lang="en-US" smtClean="0"/>
              <a:t>‹#›</a:t>
            </a:fld>
            <a:endParaRPr lang="en-US"/>
          </a:p>
        </p:txBody>
      </p:sp>
    </p:spTree>
    <p:extLst>
      <p:ext uri="{BB962C8B-B14F-4D97-AF65-F5344CB8AC3E}">
        <p14:creationId xmlns:p14="http://schemas.microsoft.com/office/powerpoint/2010/main" val="251187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8132B0-60CC-4E48-8F13-8F975FBDD9A4}" type="datetimeFigureOut">
              <a:rPr lang="en-US" smtClean="0"/>
              <a:t>10/24/2023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5B8D44-D9D4-4366-93BE-5BD995885F30}" type="slidenum">
              <a:rPr lang="en-US" smtClean="0"/>
              <a:t>‹#›</a:t>
            </a:fld>
            <a:endParaRPr lang="en-US"/>
          </a:p>
        </p:txBody>
      </p:sp>
    </p:spTree>
    <p:extLst>
      <p:ext uri="{BB962C8B-B14F-4D97-AF65-F5344CB8AC3E}">
        <p14:creationId xmlns:p14="http://schemas.microsoft.com/office/powerpoint/2010/main" val="180213919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Levi.Moore@Hektoen.org" TargetMode="External"/><Relationship Id="rId2" Type="http://schemas.openxmlformats.org/officeDocument/2006/relationships/hyperlink" Target="http://www.foxgloveallianc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8012-BA75-5503-4772-FF47E3EABFDE}"/>
              </a:ext>
            </a:extLst>
          </p:cNvPr>
          <p:cNvSpPr>
            <a:spLocks noGrp="1"/>
          </p:cNvSpPr>
          <p:nvPr>
            <p:ph type="title"/>
          </p:nvPr>
        </p:nvSpPr>
        <p:spPr>
          <a:xfrm>
            <a:off x="685801" y="609601"/>
            <a:ext cx="10131425" cy="762000"/>
          </a:xfrm>
        </p:spPr>
        <p:txBody>
          <a:bodyPr>
            <a:normAutofit/>
          </a:bodyPr>
          <a:lstStyle/>
          <a:p>
            <a:pPr algn="ctr"/>
            <a:r>
              <a:rPr lang="en-US" sz="4400" b="1" dirty="0"/>
              <a:t>2023 Update</a:t>
            </a:r>
          </a:p>
        </p:txBody>
      </p:sp>
      <p:pic>
        <p:nvPicPr>
          <p:cNvPr id="4" name="Content Placeholder 3">
            <a:extLst>
              <a:ext uri="{FF2B5EF4-FFF2-40B4-BE49-F238E27FC236}">
                <a16:creationId xmlns:a16="http://schemas.microsoft.com/office/drawing/2014/main" id="{7F970812-5ECF-04C9-8A91-24B1904B49B3}"/>
              </a:ext>
            </a:extLst>
          </p:cNvPr>
          <p:cNvPicPr>
            <a:picLocks noGrp="1" noChangeAspect="1"/>
          </p:cNvPicPr>
          <p:nvPr>
            <p:ph idx="1"/>
          </p:nvPr>
        </p:nvPicPr>
        <p:blipFill>
          <a:blip r:embed="rId2"/>
          <a:stretch>
            <a:fillRect/>
          </a:stretch>
        </p:blipFill>
        <p:spPr>
          <a:xfrm>
            <a:off x="1739153" y="1559859"/>
            <a:ext cx="8507506" cy="4688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6592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018AC-D0D7-6896-E24B-C1AE7CBE2AFD}"/>
              </a:ext>
            </a:extLst>
          </p:cNvPr>
          <p:cNvPicPr>
            <a:picLocks noChangeAspect="1"/>
          </p:cNvPicPr>
          <p:nvPr/>
        </p:nvPicPr>
        <p:blipFill>
          <a:blip r:embed="rId2"/>
          <a:stretch>
            <a:fillRect/>
          </a:stretch>
        </p:blipFill>
        <p:spPr>
          <a:xfrm>
            <a:off x="1299883" y="819150"/>
            <a:ext cx="9762564" cy="461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076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134C-E32B-08BE-1426-D521A0D3E2FD}"/>
              </a:ext>
            </a:extLst>
          </p:cNvPr>
          <p:cNvSpPr>
            <a:spLocks noGrp="1"/>
          </p:cNvSpPr>
          <p:nvPr>
            <p:ph type="title"/>
          </p:nvPr>
        </p:nvSpPr>
        <p:spPr>
          <a:xfrm>
            <a:off x="685800" y="295836"/>
            <a:ext cx="11022106" cy="609599"/>
          </a:xfrm>
        </p:spPr>
        <p:txBody>
          <a:bodyPr/>
          <a:lstStyle/>
          <a:p>
            <a:pPr algn="ctr"/>
            <a:r>
              <a:rPr lang="en-US" b="1" dirty="0">
                <a:latin typeface="Amasis MT Pro Black" panose="02040A04050005020304" pitchFamily="18" charset="0"/>
              </a:rPr>
              <a:t>Illinois Drug Reuse Opportunity Program</a:t>
            </a:r>
          </a:p>
        </p:txBody>
      </p:sp>
      <p:pic>
        <p:nvPicPr>
          <p:cNvPr id="5" name="Picture Placeholder 4">
            <a:extLst>
              <a:ext uri="{FF2B5EF4-FFF2-40B4-BE49-F238E27FC236}">
                <a16:creationId xmlns:a16="http://schemas.microsoft.com/office/drawing/2014/main" id="{5905D7E3-AA35-C035-0527-AAC3FF740857}"/>
              </a:ext>
            </a:extLst>
          </p:cNvPr>
          <p:cNvPicPr>
            <a:picLocks noGrp="1" noChangeAspect="1"/>
          </p:cNvPicPr>
          <p:nvPr>
            <p:ph type="pic" idx="1"/>
          </p:nvPr>
        </p:nvPicPr>
        <p:blipFill>
          <a:blip r:embed="rId3"/>
          <a:srcRect l="14115" r="14115"/>
          <a:stretch/>
        </p:blipFill>
        <p:spPr>
          <a:xfrm>
            <a:off x="7743825" y="1461247"/>
            <a:ext cx="3324225" cy="4529978"/>
          </a:xfrm>
          <a:prstGeom prst="rect">
            <a:avLst/>
          </a:prstGeom>
        </p:spPr>
      </p:pic>
      <p:sp>
        <p:nvSpPr>
          <p:cNvPr id="4" name="Text Placeholder 3">
            <a:extLst>
              <a:ext uri="{FF2B5EF4-FFF2-40B4-BE49-F238E27FC236}">
                <a16:creationId xmlns:a16="http://schemas.microsoft.com/office/drawing/2014/main" id="{8B3168D6-3388-F56C-5CF3-2A4D01913FE2}"/>
              </a:ext>
            </a:extLst>
          </p:cNvPr>
          <p:cNvSpPr>
            <a:spLocks noGrp="1"/>
          </p:cNvSpPr>
          <p:nvPr>
            <p:ph type="body" sz="half" idx="2"/>
          </p:nvPr>
        </p:nvSpPr>
        <p:spPr>
          <a:xfrm>
            <a:off x="685801" y="1461247"/>
            <a:ext cx="6667499" cy="4691903"/>
          </a:xfrm>
        </p:spPr>
        <p:txBody>
          <a:bodyPr>
            <a:noAutofit/>
          </a:bodyPr>
          <a:lstStyle/>
          <a:p>
            <a:r>
              <a:rPr lang="en-US" b="0" i="0" dirty="0">
                <a:effectLst/>
                <a:latin typeface="Merriweather" panose="00000500000000000000" pitchFamily="2" charset="0"/>
              </a:rPr>
              <a:t>For more than a decade, there have been numerous failed attempts to establish a prescription drug repository in Illinois that would allow the donation of unused, unopened prescription drugs to entities such as free clinics.  That ended on January 1, 2022, the effective date of the I-DROP (Illinois Drug Reuse Opportunity Program) Act, tha</a:t>
            </a:r>
            <a:r>
              <a:rPr lang="en-US" dirty="0">
                <a:latin typeface="Merriweather" panose="00000500000000000000" pitchFamily="2" charset="0"/>
              </a:rPr>
              <a:t>t IL </a:t>
            </a:r>
            <a:r>
              <a:rPr lang="en-US" b="0" i="0" dirty="0">
                <a:effectLst/>
                <a:latin typeface="Merriweather" panose="00000500000000000000" pitchFamily="2" charset="0"/>
              </a:rPr>
              <a:t>Governor J.B. Pritzker signed on August 16, 2021.</a:t>
            </a:r>
          </a:p>
          <a:p>
            <a:endParaRPr lang="en-US" b="0" i="0" dirty="0">
              <a:effectLst/>
              <a:latin typeface="Merriweather" panose="00000500000000000000" pitchFamily="2" charset="0"/>
            </a:endParaRPr>
          </a:p>
          <a:p>
            <a:r>
              <a:rPr lang="en-US" b="0" i="0" dirty="0">
                <a:effectLst/>
                <a:latin typeface="Merriweather" panose="00000500000000000000" pitchFamily="2" charset="0"/>
              </a:rPr>
              <a:t>This success was led by the actions of members of the Foxglove Alliance  that formed the I-DROP Coalition that included  interested individuals and institutions such as the IL Pharmacists Association, the IL Medical Society, the IL </a:t>
            </a:r>
            <a:r>
              <a:rPr lang="en-US" dirty="0">
                <a:latin typeface="Merriweather" panose="00000500000000000000" pitchFamily="2" charset="0"/>
              </a:rPr>
              <a:t>Healthcare Association, SIRUM and the IL Environmental Council.</a:t>
            </a:r>
            <a:r>
              <a:rPr lang="en-US" b="0" i="0" dirty="0">
                <a:effectLst/>
                <a:latin typeface="Merriweather" panose="00000500000000000000" pitchFamily="2" charset="0"/>
              </a:rPr>
              <a:t>  </a:t>
            </a:r>
          </a:p>
          <a:p>
            <a:endParaRPr lang="en-US" sz="2000" dirty="0">
              <a:latin typeface="Merriweather" panose="00000500000000000000" pitchFamily="2" charset="0"/>
            </a:endParaRPr>
          </a:p>
          <a:p>
            <a:endParaRPr lang="en-US" sz="2000" dirty="0"/>
          </a:p>
        </p:txBody>
      </p:sp>
    </p:spTree>
    <p:extLst>
      <p:ext uri="{BB962C8B-B14F-4D97-AF65-F5344CB8AC3E}">
        <p14:creationId xmlns:p14="http://schemas.microsoft.com/office/powerpoint/2010/main" val="280355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A18A3-26CA-202C-C192-B2631359161C}"/>
              </a:ext>
            </a:extLst>
          </p:cNvPr>
          <p:cNvSpPr>
            <a:spLocks noGrp="1"/>
          </p:cNvSpPr>
          <p:nvPr>
            <p:ph type="title"/>
          </p:nvPr>
        </p:nvSpPr>
        <p:spPr>
          <a:xfrm>
            <a:off x="685801" y="304800"/>
            <a:ext cx="10131425" cy="542925"/>
          </a:xfrm>
        </p:spPr>
        <p:txBody>
          <a:bodyPr>
            <a:normAutofit fontScale="90000"/>
          </a:bodyPr>
          <a:lstStyle/>
          <a:p>
            <a:pPr algn="ctr"/>
            <a:r>
              <a:rPr lang="en-US" dirty="0">
                <a:latin typeface="Amasis MT Pro Black" panose="02040A04050005020304" pitchFamily="18" charset="0"/>
              </a:rPr>
              <a:t>Community Pulse</a:t>
            </a:r>
          </a:p>
        </p:txBody>
      </p:sp>
      <p:sp>
        <p:nvSpPr>
          <p:cNvPr id="6" name="Content Placeholder 5">
            <a:extLst>
              <a:ext uri="{FF2B5EF4-FFF2-40B4-BE49-F238E27FC236}">
                <a16:creationId xmlns:a16="http://schemas.microsoft.com/office/drawing/2014/main" id="{967985B8-27FB-1101-67B6-DC245CA482B4}"/>
              </a:ext>
            </a:extLst>
          </p:cNvPr>
          <p:cNvSpPr>
            <a:spLocks noGrp="1"/>
          </p:cNvSpPr>
          <p:nvPr>
            <p:ph sz="half" idx="1"/>
          </p:nvPr>
        </p:nvSpPr>
        <p:spPr>
          <a:xfrm>
            <a:off x="495301" y="1152524"/>
            <a:ext cx="4610099" cy="4638675"/>
          </a:xfrm>
        </p:spPr>
        <p:txBody>
          <a:bodyPr>
            <a:normAutofit/>
          </a:bodyPr>
          <a:lstStyle/>
          <a:p>
            <a:pPr marL="0" indent="0">
              <a:buNone/>
            </a:pPr>
            <a:r>
              <a:rPr lang="en-US" b="1" i="1" dirty="0">
                <a:effectLst/>
                <a:latin typeface="Merriweather" panose="00000500000000000000" pitchFamily="2" charset="0"/>
              </a:rPr>
              <a:t>Community Pulse</a:t>
            </a:r>
            <a:r>
              <a:rPr lang="en-US" b="0" i="0" dirty="0">
                <a:effectLst/>
                <a:latin typeface="Merriweather" panose="00000500000000000000" pitchFamily="2" charset="0"/>
              </a:rPr>
              <a:t> is a bi-weekly CAN TV public affairs program launched in February 2023 featuring local leaders and organizations focused on improving health and well-being in the city of Chicago. </a:t>
            </a:r>
          </a:p>
          <a:p>
            <a:pPr marL="0" indent="0">
              <a:buNone/>
            </a:pPr>
            <a:endParaRPr lang="en-US" b="0" i="0" dirty="0">
              <a:effectLst/>
              <a:latin typeface="Merriweather" panose="00000500000000000000" pitchFamily="2" charset="0"/>
            </a:endParaRPr>
          </a:p>
          <a:p>
            <a:pPr marL="0" indent="0">
              <a:buNone/>
            </a:pPr>
            <a:r>
              <a:rPr lang="en-US" b="0" i="0" dirty="0">
                <a:effectLst/>
                <a:latin typeface="Merriweather" panose="00000500000000000000" pitchFamily="2" charset="0"/>
              </a:rPr>
              <a:t>Sponsored by the Hektoen Institute of Medicine, </a:t>
            </a:r>
            <a:r>
              <a:rPr lang="en-US" dirty="0">
                <a:latin typeface="Merriweather" panose="00000500000000000000" pitchFamily="2" charset="0"/>
              </a:rPr>
              <a:t>Community Pulse  is produced via a partnership between the </a:t>
            </a:r>
            <a:r>
              <a:rPr lang="en-US" b="0" i="0" dirty="0">
                <a:effectLst/>
                <a:latin typeface="Merriweather" panose="00000500000000000000" pitchFamily="2" charset="0"/>
              </a:rPr>
              <a:t> Health Care Council of Chicago and Hektoen’s Nurses and the Humanities. </a:t>
            </a:r>
          </a:p>
          <a:p>
            <a:pPr marL="0" indent="0">
              <a:buNone/>
            </a:pPr>
            <a:endParaRPr lang="en-US" dirty="0">
              <a:latin typeface="Merriweather" panose="00000500000000000000" pitchFamily="2" charset="0"/>
            </a:endParaRPr>
          </a:p>
          <a:p>
            <a:pPr marL="0" indent="0">
              <a:buNone/>
            </a:pPr>
            <a:endParaRPr lang="en-US" dirty="0"/>
          </a:p>
        </p:txBody>
      </p:sp>
      <p:pic>
        <p:nvPicPr>
          <p:cNvPr id="9" name="Content Placeholder 8">
            <a:extLst>
              <a:ext uri="{FF2B5EF4-FFF2-40B4-BE49-F238E27FC236}">
                <a16:creationId xmlns:a16="http://schemas.microsoft.com/office/drawing/2014/main" id="{DE721244-0B7E-2D00-778D-65B71BD6B95C}"/>
              </a:ext>
            </a:extLst>
          </p:cNvPr>
          <p:cNvPicPr>
            <a:picLocks noGrp="1" noChangeAspect="1"/>
          </p:cNvPicPr>
          <p:nvPr>
            <p:ph sz="half" idx="2"/>
          </p:nvPr>
        </p:nvPicPr>
        <p:blipFill>
          <a:blip r:embed="rId2"/>
          <a:stretch>
            <a:fillRect/>
          </a:stretch>
        </p:blipFill>
        <p:spPr>
          <a:xfrm>
            <a:off x="5229225" y="1247776"/>
            <a:ext cx="6572247" cy="4543424"/>
          </a:xfrm>
        </p:spPr>
      </p:pic>
    </p:spTree>
    <p:extLst>
      <p:ext uri="{BB962C8B-B14F-4D97-AF65-F5344CB8AC3E}">
        <p14:creationId xmlns:p14="http://schemas.microsoft.com/office/powerpoint/2010/main" val="136090065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55C-1B77-DC8B-B1B1-33004A140BB9}"/>
              </a:ext>
            </a:extLst>
          </p:cNvPr>
          <p:cNvSpPr>
            <a:spLocks noGrp="1"/>
          </p:cNvSpPr>
          <p:nvPr>
            <p:ph type="title"/>
          </p:nvPr>
        </p:nvSpPr>
        <p:spPr>
          <a:xfrm>
            <a:off x="685801" y="609600"/>
            <a:ext cx="10131425" cy="714375"/>
          </a:xfrm>
        </p:spPr>
        <p:txBody>
          <a:bodyPr/>
          <a:lstStyle/>
          <a:p>
            <a:pPr algn="ctr"/>
            <a:r>
              <a:rPr lang="en-US" dirty="0"/>
              <a:t>What’s Next?</a:t>
            </a:r>
          </a:p>
        </p:txBody>
      </p:sp>
      <p:sp>
        <p:nvSpPr>
          <p:cNvPr id="4" name="Content Placeholder 3">
            <a:extLst>
              <a:ext uri="{FF2B5EF4-FFF2-40B4-BE49-F238E27FC236}">
                <a16:creationId xmlns:a16="http://schemas.microsoft.com/office/drawing/2014/main" id="{3D53061C-FD9F-9686-A239-1FA05CDE09F1}"/>
              </a:ext>
            </a:extLst>
          </p:cNvPr>
          <p:cNvSpPr>
            <a:spLocks noGrp="1"/>
          </p:cNvSpPr>
          <p:nvPr>
            <p:ph sz="half" idx="2"/>
          </p:nvPr>
        </p:nvSpPr>
        <p:spPr>
          <a:xfrm>
            <a:off x="5753100" y="1514475"/>
            <a:ext cx="5064127" cy="4733925"/>
          </a:xfrm>
        </p:spPr>
        <p:txBody>
          <a:bodyPr>
            <a:normAutofit fontScale="92500"/>
          </a:bodyPr>
          <a:lstStyle/>
          <a:p>
            <a:pPr marL="0" indent="0">
              <a:buNone/>
            </a:pPr>
            <a:r>
              <a:rPr lang="en-US" sz="2400" dirty="0"/>
              <a:t>Chicago has become a life sciences and  med-tech innovation hub.  There are FGA members involved in this already and others are positioned to help promote this as it is good for the Illinois and Chicago economies and the health care sector.  </a:t>
            </a:r>
          </a:p>
          <a:p>
            <a:pPr marL="0" indent="0">
              <a:buNone/>
            </a:pPr>
            <a:endParaRPr lang="en-US" sz="2400" dirty="0"/>
          </a:p>
          <a:p>
            <a:pPr marL="0" indent="0">
              <a:buNone/>
            </a:pPr>
            <a:r>
              <a:rPr lang="en-US" sz="2400" dirty="0"/>
              <a:t>The FGA will try to serve as a connector between the innovation and public health sectors in Chicago and when needed a bridge for them to community - based organizations</a:t>
            </a:r>
          </a:p>
          <a:p>
            <a:pPr marL="0" indent="0">
              <a:buNone/>
            </a:pPr>
            <a:endParaRPr lang="en-US" dirty="0"/>
          </a:p>
        </p:txBody>
      </p:sp>
      <p:pic>
        <p:nvPicPr>
          <p:cNvPr id="5" name="Content Placeholder 4" descr="Map&#10;&#10;Description automatically generated">
            <a:extLst>
              <a:ext uri="{FF2B5EF4-FFF2-40B4-BE49-F238E27FC236}">
                <a16:creationId xmlns:a16="http://schemas.microsoft.com/office/drawing/2014/main" id="{21D218B2-DCD3-11F0-1FEC-6B51B48F2BD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1" y="1600200"/>
            <a:ext cx="4772024" cy="42195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4025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80E256-EC31-02EF-2A8B-7E7B67D2AC5A}"/>
              </a:ext>
            </a:extLst>
          </p:cNvPr>
          <p:cNvSpPr txBox="1"/>
          <p:nvPr/>
        </p:nvSpPr>
        <p:spPr>
          <a:xfrm>
            <a:off x="590551" y="561975"/>
            <a:ext cx="10963274" cy="5447645"/>
          </a:xfrm>
          <a:prstGeom prst="rect">
            <a:avLst/>
          </a:prstGeom>
          <a:noFill/>
        </p:spPr>
        <p:txBody>
          <a:bodyPr wrap="square">
            <a:spAutoFit/>
          </a:bodyPr>
          <a:lstStyle/>
          <a:p>
            <a:endParaRPr lang="en-US" dirty="0"/>
          </a:p>
          <a:p>
            <a:endParaRPr lang="en-US" dirty="0"/>
          </a:p>
          <a:p>
            <a:endParaRPr lang="en-US" dirty="0"/>
          </a:p>
          <a:p>
            <a:pPr algn="just"/>
            <a:r>
              <a:rPr lang="en-US" sz="2000" dirty="0"/>
              <a:t>In 2016, leaders of the Hektoen Institute of Medicine, the Institute of Medicine of Chicago, the Michael Reese Research &amp; Education Foundation, the </a:t>
            </a:r>
            <a:r>
              <a:rPr lang="en-US" sz="2000" dirty="0" err="1"/>
              <a:t>Portes</a:t>
            </a:r>
            <a:r>
              <a:rPr lang="en-US" sz="2000" dirty="0"/>
              <a:t> Foundation and the Public Health Institute of Metropolitan Chicago held a number of meetings to identify ways to do more to address areas of public health in metro Chicago beyond what their individual institutions could do. Those meetings led to the formation of the Foxglove Alliance.</a:t>
            </a:r>
          </a:p>
          <a:p>
            <a:pPr algn="just"/>
            <a:endParaRPr lang="en-US" sz="2000" dirty="0"/>
          </a:p>
          <a:p>
            <a:pPr algn="just"/>
            <a:r>
              <a:rPr lang="en-US" sz="2000" dirty="0"/>
              <a:t>Today, the Foxglove Alliance (FGA) has evolved into a coalition of 15 (and growing) mostly not-for-profit organizations dedicated to improving public health in the Chicago metropolitan area through collaborations to develop new initiatives and programs, convene networking &amp; educational events, engage in issue identification/resolution and conduct outreach and public awareness activities by combining the resources and expertise of the members and a host of 200+ NGOs, individuals and public and private sector partners in Chicago.  </a:t>
            </a:r>
          </a:p>
          <a:p>
            <a:endParaRPr lang="en-US" dirty="0"/>
          </a:p>
          <a:p>
            <a:endParaRPr lang="en-US" dirty="0"/>
          </a:p>
          <a:p>
            <a:endParaRPr lang="en-US" dirty="0"/>
          </a:p>
        </p:txBody>
      </p:sp>
    </p:spTree>
    <p:extLst>
      <p:ext uri="{BB962C8B-B14F-4D97-AF65-F5344CB8AC3E}">
        <p14:creationId xmlns:p14="http://schemas.microsoft.com/office/powerpoint/2010/main" val="228374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476F-599A-8914-A4BC-39ED38E3BB19}"/>
              </a:ext>
            </a:extLst>
          </p:cNvPr>
          <p:cNvSpPr>
            <a:spLocks noGrp="1"/>
          </p:cNvSpPr>
          <p:nvPr>
            <p:ph type="title"/>
          </p:nvPr>
        </p:nvSpPr>
        <p:spPr>
          <a:xfrm>
            <a:off x="685801" y="188260"/>
            <a:ext cx="10131425" cy="546846"/>
          </a:xfrm>
          <a:solidFill>
            <a:schemeClr val="accent5">
              <a:lumMod val="20000"/>
              <a:lumOff val="80000"/>
            </a:schemeClr>
          </a:solidFill>
        </p:spPr>
        <p:txBody>
          <a:bodyPr>
            <a:normAutofit fontScale="90000"/>
          </a:bodyPr>
          <a:lstStyle/>
          <a:p>
            <a:pPr algn="ctr"/>
            <a:r>
              <a:rPr lang="en-US" dirty="0">
                <a:solidFill>
                  <a:schemeClr val="accent5">
                    <a:lumMod val="50000"/>
                  </a:schemeClr>
                </a:solidFill>
                <a:latin typeface="Amasis MT Pro Black" panose="02040A04050005020304" pitchFamily="18" charset="0"/>
              </a:rPr>
              <a:t>Current Members</a:t>
            </a:r>
          </a:p>
        </p:txBody>
      </p:sp>
      <p:sp>
        <p:nvSpPr>
          <p:cNvPr id="3" name="Content Placeholder 2">
            <a:extLst>
              <a:ext uri="{FF2B5EF4-FFF2-40B4-BE49-F238E27FC236}">
                <a16:creationId xmlns:a16="http://schemas.microsoft.com/office/drawing/2014/main" id="{F9AE464F-EF14-DD62-3EA0-80531D3CC81B}"/>
              </a:ext>
            </a:extLst>
          </p:cNvPr>
          <p:cNvSpPr>
            <a:spLocks noGrp="1"/>
          </p:cNvSpPr>
          <p:nvPr>
            <p:ph idx="1"/>
          </p:nvPr>
        </p:nvSpPr>
        <p:spPr>
          <a:xfrm>
            <a:off x="685801" y="878541"/>
            <a:ext cx="10131425" cy="5531224"/>
          </a:xfrm>
        </p:spPr>
        <p:txBody>
          <a:bodyPr>
            <a:normAutofit fontScale="62500" lnSpcReduction="20000"/>
          </a:bodyPr>
          <a:lstStyle/>
          <a:p>
            <a:pPr marL="0" indent="0" algn="ctr">
              <a:buNone/>
            </a:pPr>
            <a:r>
              <a:rPr lang="en-US" sz="2600" b="1" dirty="0"/>
              <a:t>Access to Care</a:t>
            </a:r>
          </a:p>
          <a:p>
            <a:pPr marL="0" indent="0" algn="ctr">
              <a:buNone/>
            </a:pPr>
            <a:r>
              <a:rPr lang="en-US" sz="2600" b="1" dirty="0"/>
              <a:t>Center for Healthcare Innovation</a:t>
            </a:r>
          </a:p>
          <a:p>
            <a:pPr marL="0" indent="0" algn="ctr">
              <a:buNone/>
            </a:pPr>
            <a:r>
              <a:rPr lang="en-US" sz="2600" b="1" dirty="0"/>
              <a:t>Chicago Healthcare Workforce Collaborative</a:t>
            </a:r>
          </a:p>
          <a:p>
            <a:pPr marL="0" indent="0" algn="ctr">
              <a:buNone/>
            </a:pPr>
            <a:r>
              <a:rPr lang="en-US" sz="2600" b="1" dirty="0"/>
              <a:t>Healthcare Council of Chicago</a:t>
            </a:r>
          </a:p>
          <a:p>
            <a:pPr marL="0" indent="0" algn="ctr">
              <a:buNone/>
            </a:pPr>
            <a:r>
              <a:rPr lang="en-US" sz="2600" b="1" dirty="0"/>
              <a:t>Hektoen Institute of Medicine</a:t>
            </a:r>
          </a:p>
          <a:p>
            <a:pPr marL="0" indent="0" algn="ctr">
              <a:buNone/>
            </a:pPr>
            <a:r>
              <a:rPr lang="en-US" sz="2600" b="1" dirty="0"/>
              <a:t>I Am Abel Foundation</a:t>
            </a:r>
            <a:br>
              <a:rPr lang="en-US" sz="2600" b="1" dirty="0"/>
            </a:br>
            <a:br>
              <a:rPr lang="en-US" sz="2600" b="1" dirty="0"/>
            </a:br>
            <a:r>
              <a:rPr lang="en-US" sz="2600" b="1" dirty="0"/>
              <a:t>Illinois Medical District</a:t>
            </a:r>
            <a:br>
              <a:rPr lang="en-US" sz="2600" b="1" dirty="0"/>
            </a:br>
            <a:br>
              <a:rPr lang="en-US" sz="2600" b="1" dirty="0"/>
            </a:br>
            <a:r>
              <a:rPr lang="en-US" sz="2600" b="1" dirty="0"/>
              <a:t>Illinois Association of Free &amp; Charitable Clinics</a:t>
            </a:r>
            <a:br>
              <a:rPr lang="en-US" sz="2600" b="1" dirty="0"/>
            </a:br>
            <a:br>
              <a:rPr lang="en-US" sz="2600" b="1" dirty="0"/>
            </a:br>
            <a:r>
              <a:rPr lang="en-US" sz="2600" b="1" dirty="0"/>
              <a:t>Institute of Medicine of Chicago</a:t>
            </a:r>
          </a:p>
          <a:p>
            <a:pPr marL="0" indent="0" algn="ctr">
              <a:buNone/>
            </a:pPr>
            <a:r>
              <a:rPr lang="en-US" sz="2600" b="1" dirty="0"/>
              <a:t>Lead Abatement Resource Center</a:t>
            </a:r>
            <a:br>
              <a:rPr lang="en-US" sz="2600" b="1" dirty="0"/>
            </a:br>
            <a:br>
              <a:rPr lang="en-US" sz="2600" b="1" dirty="0"/>
            </a:br>
            <a:r>
              <a:rPr lang="en-US" sz="2600" b="1" dirty="0"/>
              <a:t>Michael Reese Research &amp; Education Foundation</a:t>
            </a:r>
            <a:br>
              <a:rPr lang="en-US" sz="2600" b="1" dirty="0"/>
            </a:br>
            <a:br>
              <a:rPr lang="en-US" sz="2600" b="1" dirty="0"/>
            </a:br>
            <a:r>
              <a:rPr lang="en-US" sz="2600" b="1" dirty="0" err="1"/>
              <a:t>Portes</a:t>
            </a:r>
            <a:r>
              <a:rPr lang="en-US" sz="2600" b="1" dirty="0"/>
              <a:t> Foundation</a:t>
            </a:r>
            <a:br>
              <a:rPr lang="en-US" sz="2600" b="1" dirty="0"/>
            </a:br>
            <a:br>
              <a:rPr lang="en-US" sz="2600" b="1" dirty="0"/>
            </a:br>
            <a:r>
              <a:rPr lang="en-US" sz="2600" b="1" dirty="0"/>
              <a:t>Public Health Institute of Metropolitan Chicago</a:t>
            </a:r>
          </a:p>
          <a:p>
            <a:pPr marL="0" indent="0" algn="ctr">
              <a:buNone/>
            </a:pPr>
            <a:r>
              <a:rPr lang="en-US" sz="2600" b="1" dirty="0"/>
              <a:t>Trauma, Health Equity, and Neurobiology (THEN) Center </a:t>
            </a:r>
          </a:p>
          <a:p>
            <a:pPr marL="0" indent="0" algn="ctr">
              <a:buNone/>
            </a:pPr>
            <a:r>
              <a:rPr lang="en-US" sz="2600" b="1" dirty="0"/>
              <a:t>West Side United</a:t>
            </a:r>
          </a:p>
          <a:p>
            <a:pPr algn="ctr"/>
            <a:endParaRPr lang="en-US" dirty="0"/>
          </a:p>
        </p:txBody>
      </p:sp>
    </p:spTree>
    <p:extLst>
      <p:ext uri="{BB962C8B-B14F-4D97-AF65-F5344CB8AC3E}">
        <p14:creationId xmlns:p14="http://schemas.microsoft.com/office/powerpoint/2010/main" val="131091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3E74CA-44B3-6DF4-44EA-434A297F8265}"/>
              </a:ext>
            </a:extLst>
          </p:cNvPr>
          <p:cNvPicPr>
            <a:picLocks noChangeAspect="1"/>
          </p:cNvPicPr>
          <p:nvPr/>
        </p:nvPicPr>
        <p:blipFill>
          <a:blip r:embed="rId2"/>
          <a:stretch>
            <a:fillRect/>
          </a:stretch>
        </p:blipFill>
        <p:spPr>
          <a:xfrm>
            <a:off x="-143435" y="-1"/>
            <a:ext cx="12307059" cy="6960673"/>
          </a:xfrm>
          <a:prstGeom prst="rect">
            <a:avLst/>
          </a:prstGeom>
        </p:spPr>
      </p:pic>
    </p:spTree>
    <p:extLst>
      <p:ext uri="{BB962C8B-B14F-4D97-AF65-F5344CB8AC3E}">
        <p14:creationId xmlns:p14="http://schemas.microsoft.com/office/powerpoint/2010/main" val="15274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3695-CEAA-2790-9262-911FC5C85762}"/>
              </a:ext>
            </a:extLst>
          </p:cNvPr>
          <p:cNvSpPr>
            <a:spLocks noGrp="1"/>
          </p:cNvSpPr>
          <p:nvPr>
            <p:ph type="title"/>
          </p:nvPr>
        </p:nvSpPr>
        <p:spPr>
          <a:xfrm>
            <a:off x="685801" y="285750"/>
            <a:ext cx="10131425" cy="390525"/>
          </a:xfrm>
        </p:spPr>
        <p:txBody>
          <a:bodyPr>
            <a:normAutofit fontScale="90000"/>
          </a:bodyPr>
          <a:lstStyle/>
          <a:p>
            <a:pPr algn="ctr"/>
            <a:r>
              <a:rPr lang="en-US" b="1" dirty="0">
                <a:latin typeface="Amasis MT Pro Black" panose="02040A04050005020304" pitchFamily="18" charset="0"/>
              </a:rPr>
              <a:t>Past Presentations</a:t>
            </a:r>
          </a:p>
        </p:txBody>
      </p:sp>
      <p:sp>
        <p:nvSpPr>
          <p:cNvPr id="3" name="Content Placeholder 2">
            <a:extLst>
              <a:ext uri="{FF2B5EF4-FFF2-40B4-BE49-F238E27FC236}">
                <a16:creationId xmlns:a16="http://schemas.microsoft.com/office/drawing/2014/main" id="{B7A0FA95-C8EA-921C-0899-A379A63BE3B9}"/>
              </a:ext>
            </a:extLst>
          </p:cNvPr>
          <p:cNvSpPr>
            <a:spLocks noGrp="1"/>
          </p:cNvSpPr>
          <p:nvPr>
            <p:ph idx="1"/>
          </p:nvPr>
        </p:nvSpPr>
        <p:spPr>
          <a:xfrm>
            <a:off x="685801" y="952499"/>
            <a:ext cx="10131425" cy="5905501"/>
          </a:xfrm>
        </p:spPr>
        <p:txBody>
          <a:bodyPr>
            <a:noAutofit/>
          </a:bodyPr>
          <a:lstStyle/>
          <a:p>
            <a:r>
              <a:rPr lang="en-US" b="1" dirty="0"/>
              <a:t>I Am Abel Foundation at the March 2022 FGA Confab</a:t>
            </a:r>
          </a:p>
          <a:p>
            <a:endParaRPr lang="en-US" b="1" dirty="0"/>
          </a:p>
          <a:p>
            <a:r>
              <a:rPr lang="en-US" b="1" dirty="0"/>
              <a:t>Chicago Resiliency Network</a:t>
            </a:r>
          </a:p>
          <a:p>
            <a:endParaRPr lang="en-US" b="1" dirty="0"/>
          </a:p>
          <a:p>
            <a:r>
              <a:rPr lang="en-US" b="1" dirty="0"/>
              <a:t>Combat Covid  at the October 2021 confab  </a:t>
            </a:r>
          </a:p>
          <a:p>
            <a:pPr marL="0" indent="0">
              <a:buNone/>
            </a:pPr>
            <a:endParaRPr lang="en-US" b="1" dirty="0"/>
          </a:p>
          <a:p>
            <a:r>
              <a:rPr lang="en-US" b="1" dirty="0"/>
              <a:t>2021 occupational stress panel series (April – law enforcement) (September - nursing) </a:t>
            </a:r>
          </a:p>
          <a:p>
            <a:endParaRPr lang="en-US" b="1" dirty="0"/>
          </a:p>
          <a:p>
            <a:r>
              <a:rPr lang="en-US" b="1" dirty="0"/>
              <a:t>June 2022 legislative update featuring ILs Senator Karina Villa and Representative Will Guzzardi</a:t>
            </a:r>
          </a:p>
          <a:p>
            <a:endParaRPr lang="en-US" b="1" dirty="0"/>
          </a:p>
          <a:p>
            <a:r>
              <a:rPr lang="en-US" b="1" dirty="0"/>
              <a:t>Lead Abatement Resource Center presentation – Jan 2021</a:t>
            </a:r>
          </a:p>
          <a:p>
            <a:endParaRPr lang="en-US" b="1" dirty="0"/>
          </a:p>
          <a:p>
            <a:r>
              <a:rPr lang="en-US" b="1" dirty="0"/>
              <a:t>Sheri Cohen – Chicago Dept. of Public Health –  Healthy Chicago 2025 presentation</a:t>
            </a:r>
          </a:p>
          <a:p>
            <a:endParaRPr lang="en-US" sz="1400" dirty="0"/>
          </a:p>
        </p:txBody>
      </p:sp>
    </p:spTree>
    <p:extLst>
      <p:ext uri="{BB962C8B-B14F-4D97-AF65-F5344CB8AC3E}">
        <p14:creationId xmlns:p14="http://schemas.microsoft.com/office/powerpoint/2010/main" val="92014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38694-934D-5AC0-2BA8-1578322E864B}"/>
              </a:ext>
            </a:extLst>
          </p:cNvPr>
          <p:cNvSpPr>
            <a:spLocks noGrp="1"/>
          </p:cNvSpPr>
          <p:nvPr>
            <p:ph type="title"/>
          </p:nvPr>
        </p:nvSpPr>
        <p:spPr/>
        <p:txBody>
          <a:bodyPr/>
          <a:lstStyle/>
          <a:p>
            <a:pPr algn="ctr"/>
            <a:r>
              <a:rPr lang="en-US" dirty="0">
                <a:latin typeface="Amasis MT Pro Black" panose="02040A04050005020304" pitchFamily="18" charset="0"/>
              </a:rPr>
              <a:t>Current Projects</a:t>
            </a:r>
          </a:p>
        </p:txBody>
      </p:sp>
    </p:spTree>
    <p:extLst>
      <p:ext uri="{BB962C8B-B14F-4D97-AF65-F5344CB8AC3E}">
        <p14:creationId xmlns:p14="http://schemas.microsoft.com/office/powerpoint/2010/main" val="240847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44AFFB1-FCB1-4370-868F-A46569DD23EC}"/>
              </a:ext>
            </a:extLst>
          </p:cNvPr>
          <p:cNvPicPr>
            <a:picLocks noGrp="1" noChangeAspect="1"/>
          </p:cNvPicPr>
          <p:nvPr>
            <p:ph idx="4294967295"/>
          </p:nvPr>
        </p:nvPicPr>
        <p:blipFill>
          <a:blip r:embed="rId2"/>
          <a:stretch>
            <a:fillRect/>
          </a:stretch>
        </p:blipFill>
        <p:spPr>
          <a:xfrm>
            <a:off x="2695576" y="876300"/>
            <a:ext cx="6267450" cy="4724399"/>
          </a:xfrm>
          <a:prstGeom prst="rect">
            <a:avLst/>
          </a:prstGeom>
        </p:spPr>
      </p:pic>
    </p:spTree>
    <p:extLst>
      <p:ext uri="{BB962C8B-B14F-4D97-AF65-F5344CB8AC3E}">
        <p14:creationId xmlns:p14="http://schemas.microsoft.com/office/powerpoint/2010/main" val="405140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6646D1-D643-48EC-CC37-63DBEDF2AC56}"/>
              </a:ext>
            </a:extLst>
          </p:cNvPr>
          <p:cNvSpPr>
            <a:spLocks noGrp="1"/>
          </p:cNvSpPr>
          <p:nvPr>
            <p:ph type="title"/>
          </p:nvPr>
        </p:nvSpPr>
        <p:spPr>
          <a:xfrm>
            <a:off x="685800" y="409575"/>
            <a:ext cx="10131427" cy="542925"/>
          </a:xfrm>
        </p:spPr>
        <p:txBody>
          <a:bodyPr>
            <a:normAutofit fontScale="90000"/>
          </a:bodyPr>
          <a:lstStyle/>
          <a:p>
            <a:pPr algn="ctr"/>
            <a:r>
              <a:rPr lang="en-US" sz="3200" dirty="0">
                <a:latin typeface="Amasis MT Pro Black" panose="02040A04050005020304" pitchFamily="18" charset="0"/>
              </a:rPr>
              <a:t>More Minorities in Medical Research</a:t>
            </a:r>
          </a:p>
        </p:txBody>
      </p:sp>
      <p:sp>
        <p:nvSpPr>
          <p:cNvPr id="8" name="Text Placeholder 7">
            <a:extLst>
              <a:ext uri="{FF2B5EF4-FFF2-40B4-BE49-F238E27FC236}">
                <a16:creationId xmlns:a16="http://schemas.microsoft.com/office/drawing/2014/main" id="{C798E17B-D669-D8A5-D324-5DE358FE9652}"/>
              </a:ext>
            </a:extLst>
          </p:cNvPr>
          <p:cNvSpPr>
            <a:spLocks noGrp="1"/>
          </p:cNvSpPr>
          <p:nvPr>
            <p:ph type="body" idx="1"/>
          </p:nvPr>
        </p:nvSpPr>
        <p:spPr>
          <a:xfrm>
            <a:off x="685799" y="1076325"/>
            <a:ext cx="10131428" cy="5372100"/>
          </a:xfrm>
        </p:spPr>
        <p:txBody>
          <a:bodyPr>
            <a:normAutofit fontScale="92500" lnSpcReduction="10000"/>
          </a:bodyPr>
          <a:lstStyle/>
          <a:p>
            <a:r>
              <a:rPr lang="en-US" b="0" i="0" dirty="0">
                <a:effectLst/>
                <a:latin typeface="Merriweather" panose="00000500000000000000" pitchFamily="2" charset="0"/>
              </a:rPr>
              <a:t>The lack of participation in medical/clinical trials by minorities is historic and complicated.   There are many reasons why, but those reasons need to be mitigated and eased to ensure health equity in Chicago and the nation.  The M3R Campaign will:</a:t>
            </a:r>
          </a:p>
          <a:p>
            <a:endParaRPr lang="en-US" dirty="0">
              <a:latin typeface="Merriweather" panose="00000500000000000000" pitchFamily="2" charset="0"/>
            </a:endParaRPr>
          </a:p>
          <a:p>
            <a:pPr marL="342900" indent="-342900">
              <a:buFont typeface="Arial" panose="020B0604020202020204" pitchFamily="34" charset="0"/>
              <a:buChar char="•"/>
            </a:pPr>
            <a:r>
              <a:rPr lang="en-US" b="0" i="1" dirty="0">
                <a:effectLst/>
                <a:latin typeface="Merriweather" panose="00000500000000000000" pitchFamily="2" charset="0"/>
              </a:rPr>
              <a:t>focus on Chicago as a vehicle to bring attention to the issue;</a:t>
            </a:r>
          </a:p>
          <a:p>
            <a:pPr marL="342900" indent="-342900">
              <a:buFont typeface="Arial" panose="020B0604020202020204" pitchFamily="34" charset="0"/>
              <a:buChar char="•"/>
            </a:pPr>
            <a:endParaRPr lang="en-US" b="0" i="1" dirty="0">
              <a:effectLst/>
              <a:latin typeface="Merriweather" panose="00000500000000000000" pitchFamily="2" charset="0"/>
            </a:endParaRPr>
          </a:p>
          <a:p>
            <a:pPr marL="342900" indent="-342900">
              <a:buFont typeface="Arial" panose="020B0604020202020204" pitchFamily="34" charset="0"/>
              <a:buChar char="•"/>
            </a:pPr>
            <a:r>
              <a:rPr lang="en-US" b="0" i="1" dirty="0">
                <a:effectLst/>
                <a:latin typeface="Merriweather" panose="00000500000000000000" pitchFamily="2" charset="0"/>
              </a:rPr>
              <a:t>Try to get more African-American and Hispanic Chicago residents to participate in thos</a:t>
            </a:r>
            <a:r>
              <a:rPr lang="en-US" i="1" dirty="0">
                <a:latin typeface="Merriweather" panose="00000500000000000000" pitchFamily="2" charset="0"/>
              </a:rPr>
              <a:t>e trials;  and </a:t>
            </a:r>
          </a:p>
          <a:p>
            <a:pPr marL="342900" indent="-342900">
              <a:buFont typeface="Arial" panose="020B0604020202020204" pitchFamily="34" charset="0"/>
              <a:buChar char="•"/>
            </a:pPr>
            <a:endParaRPr lang="en-US" i="1" dirty="0">
              <a:latin typeface="Merriweather" panose="00000500000000000000" pitchFamily="2" charset="0"/>
            </a:endParaRPr>
          </a:p>
          <a:p>
            <a:pPr marL="342900" indent="-342900">
              <a:buFont typeface="Arial" panose="020B0604020202020204" pitchFamily="34" charset="0"/>
              <a:buChar char="•"/>
            </a:pPr>
            <a:r>
              <a:rPr lang="en-US" i="1" dirty="0">
                <a:latin typeface="Merriweather" panose="00000500000000000000" pitchFamily="2" charset="0"/>
              </a:rPr>
              <a:t>Help to increase the number of Hispanic and African American youth entering into careers in the healthcare sector. </a:t>
            </a:r>
          </a:p>
          <a:p>
            <a:endParaRPr lang="en-US" b="0" i="0" dirty="0">
              <a:effectLst/>
              <a:latin typeface="Merriweather" panose="00000500000000000000" pitchFamily="2" charset="0"/>
            </a:endParaRPr>
          </a:p>
          <a:p>
            <a:r>
              <a:rPr lang="en-US" b="0" i="0" dirty="0">
                <a:effectLst/>
                <a:latin typeface="Merriweather" panose="00000500000000000000" pitchFamily="2" charset="0"/>
              </a:rPr>
              <a:t>Success  will also make Chicago an even stronger medical/health research and innovation hub.  </a:t>
            </a:r>
            <a:endParaRPr lang="en-US" dirty="0"/>
          </a:p>
        </p:txBody>
      </p:sp>
    </p:spTree>
    <p:extLst>
      <p:ext uri="{BB962C8B-B14F-4D97-AF65-F5344CB8AC3E}">
        <p14:creationId xmlns:p14="http://schemas.microsoft.com/office/powerpoint/2010/main" val="139254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89E815-739F-8255-DF80-4F5CF6F1A6A7}"/>
              </a:ext>
            </a:extLst>
          </p:cNvPr>
          <p:cNvSpPr>
            <a:spLocks noGrp="1"/>
          </p:cNvSpPr>
          <p:nvPr>
            <p:ph type="title"/>
          </p:nvPr>
        </p:nvSpPr>
        <p:spPr>
          <a:xfrm>
            <a:off x="685801" y="609601"/>
            <a:ext cx="10131425" cy="762000"/>
          </a:xfrm>
        </p:spPr>
        <p:txBody>
          <a:bodyPr/>
          <a:lstStyle/>
          <a:p>
            <a:pPr algn="ctr"/>
            <a:r>
              <a:rPr lang="en-US" dirty="0">
                <a:latin typeface="Amasis MT Pro Black" panose="02040A04050005020304" pitchFamily="18" charset="0"/>
              </a:rPr>
              <a:t>For more information</a:t>
            </a:r>
          </a:p>
        </p:txBody>
      </p:sp>
      <p:sp>
        <p:nvSpPr>
          <p:cNvPr id="5" name="Content Placeholder 4">
            <a:extLst>
              <a:ext uri="{FF2B5EF4-FFF2-40B4-BE49-F238E27FC236}">
                <a16:creationId xmlns:a16="http://schemas.microsoft.com/office/drawing/2014/main" id="{4936CADD-733B-7E90-5DBA-D2C2AB99BFAB}"/>
              </a:ext>
            </a:extLst>
          </p:cNvPr>
          <p:cNvSpPr>
            <a:spLocks noGrp="1"/>
          </p:cNvSpPr>
          <p:nvPr>
            <p:ph idx="1"/>
          </p:nvPr>
        </p:nvSpPr>
        <p:spPr>
          <a:xfrm>
            <a:off x="685801" y="1762125"/>
            <a:ext cx="10131425" cy="4029075"/>
          </a:xfrm>
        </p:spPr>
        <p:txBody>
          <a:bodyPr/>
          <a:lstStyle/>
          <a:p>
            <a:pPr marL="0" indent="0" algn="ctr">
              <a:buNone/>
            </a:pPr>
            <a:r>
              <a:rPr lang="en-US" dirty="0"/>
              <a:t> </a:t>
            </a:r>
            <a:r>
              <a:rPr lang="en-US" sz="2400" dirty="0"/>
              <a:t>Go to </a:t>
            </a:r>
            <a:r>
              <a:rPr lang="en-US" sz="2400" dirty="0">
                <a:hlinkClick r:id="rId2"/>
              </a:rPr>
              <a:t>www.Foxglovealliance.org</a:t>
            </a:r>
            <a:endParaRPr lang="en-US" sz="2400" dirty="0"/>
          </a:p>
          <a:p>
            <a:pPr marL="0" indent="0" algn="ctr">
              <a:buNone/>
            </a:pPr>
            <a:endParaRPr lang="en-US" sz="2400" dirty="0"/>
          </a:p>
          <a:p>
            <a:pPr marL="0" indent="0" algn="ctr">
              <a:buNone/>
            </a:pPr>
            <a:r>
              <a:rPr lang="en-US" sz="2400" dirty="0"/>
              <a:t>Or contact</a:t>
            </a:r>
          </a:p>
          <a:p>
            <a:pPr marL="0" indent="0" algn="ctr">
              <a:buNone/>
            </a:pPr>
            <a:endParaRPr lang="en-US" sz="2400" dirty="0"/>
          </a:p>
          <a:p>
            <a:pPr marL="0" indent="0" algn="ctr">
              <a:buNone/>
            </a:pPr>
            <a:r>
              <a:rPr lang="en-US" sz="2400" dirty="0"/>
              <a:t>Levi Moore</a:t>
            </a:r>
          </a:p>
          <a:p>
            <a:pPr marL="0" indent="0" algn="ctr">
              <a:buNone/>
            </a:pPr>
            <a:r>
              <a:rPr lang="en-US" sz="2400" dirty="0"/>
              <a:t>Hektoen Institute – Foxglove Alliance Coordinator</a:t>
            </a:r>
          </a:p>
          <a:p>
            <a:pPr marL="0" indent="0" algn="ctr">
              <a:buNone/>
            </a:pPr>
            <a:r>
              <a:rPr lang="en-US" sz="2400" dirty="0">
                <a:hlinkClick r:id="rId3"/>
              </a:rPr>
              <a:t>Levi.Moore@Hektoen.org</a:t>
            </a:r>
            <a:r>
              <a:rPr lang="en-US" sz="2400" dirty="0"/>
              <a:t> or 312-972-0900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23703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6859</TotalTime>
  <Words>739</Words>
  <Application>Microsoft Office PowerPoint</Application>
  <PresentationFormat>Widescreen</PresentationFormat>
  <Paragraphs>66</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Amasis MT Pro Black</vt:lpstr>
      <vt:lpstr>Arial</vt:lpstr>
      <vt:lpstr>Calibri</vt:lpstr>
      <vt:lpstr>Calibri Light</vt:lpstr>
      <vt:lpstr>Merriweather</vt:lpstr>
      <vt:lpstr>Celestial</vt:lpstr>
      <vt:lpstr>2023 Update</vt:lpstr>
      <vt:lpstr>PowerPoint Presentation</vt:lpstr>
      <vt:lpstr>Current Members</vt:lpstr>
      <vt:lpstr>PowerPoint Presentation</vt:lpstr>
      <vt:lpstr>Past Presentations</vt:lpstr>
      <vt:lpstr>Current Projects</vt:lpstr>
      <vt:lpstr>PowerPoint Presentation</vt:lpstr>
      <vt:lpstr>More Minorities in Medical Research</vt:lpstr>
      <vt:lpstr>For more information</vt:lpstr>
      <vt:lpstr>PowerPoint Presentation</vt:lpstr>
      <vt:lpstr>Illinois Drug Reuse Opportunity Program</vt:lpstr>
      <vt:lpstr>Community Pulse</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Foxglove Alliance October 21, 2022  Confab Agenda</dc:title>
  <dc:creator>Levi Moore</dc:creator>
  <cp:lastModifiedBy>Levi Moore</cp:lastModifiedBy>
  <cp:revision>27</cp:revision>
  <dcterms:created xsi:type="dcterms:W3CDTF">2021-10-15T16:34:24Z</dcterms:created>
  <dcterms:modified xsi:type="dcterms:W3CDTF">2023-10-25T18:21:51Z</dcterms:modified>
</cp:coreProperties>
</file>